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Lst>
  <p:sldSz cx="9144000" cy="6858000" type="screen4x3"/>
  <p:notesSz cx="6858000" cy="9144000"/>
  <p:defaultTextStyle>
    <a:defPPr lvl="0">
      <a:defRPr lang="ru-RU"/>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654"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slide" Target="slides/slide88.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theme" Target="theme/theme1.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presProps" Target="presProp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1"/>
      </p:bgRef>
    </p:bg>
    <p:spTree>
      <p:nvGrpSpPr>
        <p:cNvPr id="1" name=""/>
        <p:cNvGrpSpPr/>
        <p:nvPr/>
      </p:nvGrpSpPr>
      <p:grpSpPr>
        <a:xfrm>
          <a:off x="0" y="0"/>
          <a:ext cx="0" cy="0"/>
          <a:chOff x="0" y="0"/>
          <a:chExt cx="0" cy="0"/>
        </a:xfrm>
      </p:grpSpPr>
      <p:sp>
        <p:nvSpPr>
          <p:cNvPr id="8" name="Прямоугольник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ая соединительная линия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ru-RU"/>
              <a:t>Образец заголовка</a:t>
            </a:r>
            <a:endParaRPr kumimoji="0" lang="en-US"/>
          </a:p>
        </p:txBody>
      </p:sp>
      <p:sp>
        <p:nvSpPr>
          <p:cNvPr id="25" name="Подзаголовок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sp>
        <p:nvSpPr>
          <p:cNvPr id="31" name="Дата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5B106E36-FD25-4E2D-B0AA-010F637433A0}" type="datetimeFigureOut">
              <a:rPr lang="ru-RU" smtClean="0"/>
              <a:pPr/>
              <a:t>24.11.2020</a:t>
            </a:fld>
            <a:endParaRPr lang="ru-RU"/>
          </a:p>
        </p:txBody>
      </p:sp>
      <p:sp>
        <p:nvSpPr>
          <p:cNvPr id="18" name="Нижний колонтитул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ru-RU"/>
          </a:p>
        </p:txBody>
      </p:sp>
      <p:sp>
        <p:nvSpPr>
          <p:cNvPr id="29" name="Номер слайда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274955"/>
            <a:ext cx="1524000" cy="5851525"/>
          </a:xfrm>
        </p:spPr>
        <p:txBody>
          <a:bodyPr vert="eaVert" ancho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2"/>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4242816" y="6557946"/>
            <a:ext cx="2002464" cy="226902"/>
          </a:xfrm>
        </p:spPr>
        <p:txBody>
          <a:bodyPr/>
          <a:lstStyle/>
          <a:p>
            <a:fld id="{5B106E36-FD25-4E2D-B0AA-010F637433A0}" type="datetimeFigureOut">
              <a:rPr lang="ru-RU" smtClean="0"/>
              <a:pPr/>
              <a:t>24.11.2020</a:t>
            </a:fld>
            <a:endParaRPr lang="ru-RU"/>
          </a:p>
        </p:txBody>
      </p:sp>
      <p:sp>
        <p:nvSpPr>
          <p:cNvPr id="5" name="Нижний колонтитул 4"/>
          <p:cNvSpPr>
            <a:spLocks noGrp="1"/>
          </p:cNvSpPr>
          <p:nvPr>
            <p:ph type="ftr" sz="quarter" idx="11"/>
          </p:nvPr>
        </p:nvSpPr>
        <p:spPr>
          <a:xfrm>
            <a:off x="457200" y="6556248"/>
            <a:ext cx="3657600" cy="228600"/>
          </a:xfrm>
        </p:spPr>
        <p:txBody>
          <a:bodyPr/>
          <a:lstStyle/>
          <a:p>
            <a:endParaRPr lang="ru-RU"/>
          </a:p>
        </p:txBody>
      </p:sp>
      <p:sp>
        <p:nvSpPr>
          <p:cNvPr id="6" name="Номер слайда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ru-RU"/>
              <a:t>Образец заголовка</a:t>
            </a:r>
            <a:endParaRPr kumimoji="0" lang="en-US"/>
          </a:p>
        </p:txBody>
      </p:sp>
      <p:sp>
        <p:nvSpPr>
          <p:cNvPr id="3" name="Текст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5B106E36-FD25-4E2D-B0AA-010F637433A0}" type="datetimeFigureOut">
              <a:rPr lang="ru-RU" smtClean="0"/>
              <a:pPr/>
              <a:t>24.11.2020</a:t>
            </a:fld>
            <a:endParaRPr lang="ru-RU"/>
          </a:p>
        </p:txBody>
      </p:sp>
      <p:sp>
        <p:nvSpPr>
          <p:cNvPr id="5" name="Нижний колонтитул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ru-RU"/>
          </a:p>
        </p:txBody>
      </p:sp>
      <p:sp>
        <p:nvSpPr>
          <p:cNvPr id="6" name="Номер слайда 5"/>
          <p:cNvSpPr>
            <a:spLocks noGrp="1"/>
          </p:cNvSpPr>
          <p:nvPr>
            <p:ph type="sldNum" sz="quarter" idx="12"/>
          </p:nvPr>
        </p:nvSpPr>
        <p:spPr>
          <a:xfrm>
            <a:off x="6733952" y="6555112"/>
            <a:ext cx="588336" cy="228600"/>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Содержимое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nchor="b"/>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20040"/>
            <a:ext cx="7242048" cy="1143000"/>
          </a:xfrm>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solidFill>
                  <a:schemeClr val="tx2"/>
                </a:solidFill>
              </a:defRPr>
            </a:lvl1pPr>
            <a:extLst/>
          </a:lstStyle>
          <a:p>
            <a:fld id="{5B106E36-FD25-4E2D-B0AA-010F637433A0}" type="datetimeFigureOut">
              <a:rPr lang="ru-RU" smtClean="0"/>
              <a:pPr/>
              <a:t>24.11.2020</a:t>
            </a:fld>
            <a:endParaRPr lang="ru-RU"/>
          </a:p>
        </p:txBody>
      </p:sp>
      <p:sp>
        <p:nvSpPr>
          <p:cNvPr id="3" name="Нижний колонтитул 2"/>
          <p:cNvSpPr>
            <a:spLocks noGrp="1"/>
          </p:cNvSpPr>
          <p:nvPr>
            <p:ph type="ftr" sz="quarter" idx="11"/>
          </p:nvPr>
        </p:nvSpPr>
        <p:spPr/>
        <p:txBody>
          <a:bodyPr/>
          <a:lstStyle>
            <a:lvl1pPr>
              <a:defRPr>
                <a:solidFill>
                  <a:schemeClr val="tx2"/>
                </a:solidFill>
              </a:defRPr>
            </a:lvl1pPr>
            <a:extLst/>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ru-RU"/>
              <a:t>Образец заголовка</a:t>
            </a:r>
            <a:endParaRPr kumimoji="0" lang="en-US"/>
          </a:p>
        </p:txBody>
      </p:sp>
      <p:sp>
        <p:nvSpPr>
          <p:cNvPr id="3" name="Текст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2"/>
      </p:bgRef>
    </p:bg>
    <p:spTree>
      <p:nvGrpSpPr>
        <p:cNvPr id="1" name=""/>
        <p:cNvGrpSpPr/>
        <p:nvPr/>
      </p:nvGrpSpPr>
      <p:grpSpPr>
        <a:xfrm>
          <a:off x="0" y="0"/>
          <a:ext cx="0" cy="0"/>
          <a:chOff x="0" y="0"/>
          <a:chExt cx="0" cy="0"/>
        </a:xfrm>
      </p:grpSpPr>
      <p:sp>
        <p:nvSpPr>
          <p:cNvPr id="8" name="Прямоугольник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ru-RU"/>
              <a:t>Образец заголовка</a:t>
            </a:r>
            <a:endParaRPr kumimoji="0" lang="en-US" dirty="0"/>
          </a:p>
        </p:txBody>
      </p:sp>
      <p:sp>
        <p:nvSpPr>
          <p:cNvPr id="4" name="Текст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24.11.2020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10" name="Рисунок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ru-RU"/>
              <a:t>Вставка рисунка</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1.jpe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Прямоугольник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Заголовок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ru-RU"/>
              <a:t>Образец заголовка</a:t>
            </a:r>
            <a:endParaRPr kumimoji="0" lang="en-US"/>
          </a:p>
        </p:txBody>
      </p:sp>
      <p:sp>
        <p:nvSpPr>
          <p:cNvPr id="31" name="Текст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7" name="Дата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5B106E36-FD25-4E2D-B0AA-010F637433A0}" type="datetimeFigureOut">
              <a:rPr lang="ru-RU" smtClean="0"/>
              <a:pPr/>
              <a:t>24.11.2020</a:t>
            </a:fld>
            <a:endParaRPr lang="ru-RU"/>
          </a:p>
        </p:txBody>
      </p:sp>
      <p:sp>
        <p:nvSpPr>
          <p:cNvPr id="4" name="Нижний колонтитул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ru-RU"/>
          </a:p>
        </p:txBody>
      </p:sp>
      <p:sp>
        <p:nvSpPr>
          <p:cNvPr id="16" name="Номер слайда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png" /><Relationship Id="rId1" Type="http://schemas.openxmlformats.org/officeDocument/2006/relationships/slideLayout" Target="../slideLayouts/slideLayout1.xml" /><Relationship Id="rId4" Type="http://schemas.openxmlformats.org/officeDocument/2006/relationships/image" Target="../media/image4.jpeg" /></Relationships>
</file>

<file path=ppt/slides/_rels/slide10.xml.rels><?xml version="1.0" encoding="UTF-8" standalone="yes"?>
<Relationships xmlns="http://schemas.openxmlformats.org/package/2006/relationships"><Relationship Id="rId3" Type="http://schemas.openxmlformats.org/officeDocument/2006/relationships/image" Target="../media/image37.jpeg" /><Relationship Id="rId7" Type="http://schemas.openxmlformats.org/officeDocument/2006/relationships/image" Target="../media/image41.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40.gif" /><Relationship Id="rId5" Type="http://schemas.openxmlformats.org/officeDocument/2006/relationships/image" Target="../media/image39.gif" /><Relationship Id="rId4" Type="http://schemas.openxmlformats.org/officeDocument/2006/relationships/image" Target="../media/image38.jpeg" /></Relationships>
</file>

<file path=ppt/slides/_rels/slide11.xml.rels><?xml version="1.0" encoding="UTF-8" standalone="yes"?>
<Relationships xmlns="http://schemas.openxmlformats.org/package/2006/relationships"><Relationship Id="rId3" Type="http://schemas.openxmlformats.org/officeDocument/2006/relationships/image" Target="../media/image42.jpeg" /><Relationship Id="rId7" Type="http://schemas.openxmlformats.org/officeDocument/2006/relationships/image" Target="../media/image4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45.gif" /><Relationship Id="rId5" Type="http://schemas.openxmlformats.org/officeDocument/2006/relationships/image" Target="../media/image44.gif" /><Relationship Id="rId4" Type="http://schemas.openxmlformats.org/officeDocument/2006/relationships/image" Target="../media/image43.jpeg" /></Relationships>
</file>

<file path=ppt/slides/_rels/slide12.xml.rels><?xml version="1.0" encoding="UTF-8" standalone="yes"?>
<Relationships xmlns="http://schemas.openxmlformats.org/package/2006/relationships"><Relationship Id="rId3" Type="http://schemas.openxmlformats.org/officeDocument/2006/relationships/image" Target="../media/image47.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50.gif" /><Relationship Id="rId5" Type="http://schemas.openxmlformats.org/officeDocument/2006/relationships/image" Target="../media/image49.gif" /><Relationship Id="rId4" Type="http://schemas.openxmlformats.org/officeDocument/2006/relationships/image" Target="../media/image48.jpeg" /></Relationships>
</file>

<file path=ppt/slides/_rels/slide13.xml.rels><?xml version="1.0" encoding="UTF-8" standalone="yes"?>
<Relationships xmlns="http://schemas.openxmlformats.org/package/2006/relationships"><Relationship Id="rId3" Type="http://schemas.openxmlformats.org/officeDocument/2006/relationships/image" Target="../media/image51.jpeg" /><Relationship Id="rId7" Type="http://schemas.openxmlformats.org/officeDocument/2006/relationships/image" Target="../media/image55.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54.gif" /><Relationship Id="rId5" Type="http://schemas.openxmlformats.org/officeDocument/2006/relationships/image" Target="../media/image53.gif" /><Relationship Id="rId4" Type="http://schemas.openxmlformats.org/officeDocument/2006/relationships/image" Target="../media/image52.jpeg" /></Relationships>
</file>

<file path=ppt/slides/_rels/slide14.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59.gif" /><Relationship Id="rId5" Type="http://schemas.openxmlformats.org/officeDocument/2006/relationships/image" Target="../media/image58.gif" /><Relationship Id="rId4" Type="http://schemas.openxmlformats.org/officeDocument/2006/relationships/image" Target="../media/image57.jpeg" /></Relationships>
</file>

<file path=ppt/slides/_rels/slide15.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62.gif" /><Relationship Id="rId4" Type="http://schemas.openxmlformats.org/officeDocument/2006/relationships/image" Target="../media/image61.jpeg" /></Relationships>
</file>

<file path=ppt/slides/_rels/slide16.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66.gif" /><Relationship Id="rId5" Type="http://schemas.openxmlformats.org/officeDocument/2006/relationships/image" Target="../media/image65.gif" /><Relationship Id="rId4" Type="http://schemas.openxmlformats.org/officeDocument/2006/relationships/image" Target="../media/image64.jpeg" /></Relationships>
</file>

<file path=ppt/slides/_rels/slide17.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70.gif" /><Relationship Id="rId5" Type="http://schemas.openxmlformats.org/officeDocument/2006/relationships/image" Target="../media/image69.gif" /><Relationship Id="rId4" Type="http://schemas.openxmlformats.org/officeDocument/2006/relationships/image" Target="../media/image68.jpeg" /></Relationships>
</file>

<file path=ppt/slides/_rels/slide18.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73.gif" /><Relationship Id="rId4" Type="http://schemas.openxmlformats.org/officeDocument/2006/relationships/image" Target="../media/image72.jpeg" /></Relationships>
</file>

<file path=ppt/slides/_rels/slide19.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76.gif" /><Relationship Id="rId4" Type="http://schemas.openxmlformats.org/officeDocument/2006/relationships/image" Target="../media/image75.jpeg" /></Relationships>
</file>

<file path=ppt/slides/_rels/slide2.xml.rels><?xml version="1.0" encoding="UTF-8" standalone="yes"?>
<Relationships xmlns="http://schemas.openxmlformats.org/package/2006/relationships"><Relationship Id="rId3" Type="http://schemas.openxmlformats.org/officeDocument/2006/relationships/image" Target="../media/image5.gif" /><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image" Target="../media/image77.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79.gif" /><Relationship Id="rId4" Type="http://schemas.openxmlformats.org/officeDocument/2006/relationships/image" Target="../media/image78.jpeg" /></Relationships>
</file>

<file path=ppt/slides/_rels/slide21.xml.rels><?xml version="1.0" encoding="UTF-8" standalone="yes"?>
<Relationships xmlns="http://schemas.openxmlformats.org/package/2006/relationships"><Relationship Id="rId3" Type="http://schemas.openxmlformats.org/officeDocument/2006/relationships/image" Target="../media/image80.jpeg" /><Relationship Id="rId7" Type="http://schemas.openxmlformats.org/officeDocument/2006/relationships/image" Target="../media/image8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83.gif" /><Relationship Id="rId5" Type="http://schemas.openxmlformats.org/officeDocument/2006/relationships/image" Target="../media/image82.gif" /><Relationship Id="rId4" Type="http://schemas.openxmlformats.org/officeDocument/2006/relationships/image" Target="../media/image81.jpeg" /></Relationships>
</file>

<file path=ppt/slides/_rels/slide22.xml.rels><?xml version="1.0" encoding="UTF-8" standalone="yes"?>
<Relationships xmlns="http://schemas.openxmlformats.org/package/2006/relationships"><Relationship Id="rId3" Type="http://schemas.openxmlformats.org/officeDocument/2006/relationships/image" Target="../media/image85.jpeg" /><Relationship Id="rId7" Type="http://schemas.openxmlformats.org/officeDocument/2006/relationships/image" Target="../media/image89.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88.gif" /><Relationship Id="rId5" Type="http://schemas.openxmlformats.org/officeDocument/2006/relationships/image" Target="../media/image87.gif" /><Relationship Id="rId4" Type="http://schemas.openxmlformats.org/officeDocument/2006/relationships/image" Target="../media/image86.jpeg" /></Relationships>
</file>

<file path=ppt/slides/_rels/slide23.xml.rels><?xml version="1.0" encoding="UTF-8" standalone="yes"?>
<Relationships xmlns="http://schemas.openxmlformats.org/package/2006/relationships"><Relationship Id="rId3" Type="http://schemas.openxmlformats.org/officeDocument/2006/relationships/image" Target="../media/image90.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92.gif" /><Relationship Id="rId4" Type="http://schemas.openxmlformats.org/officeDocument/2006/relationships/image" Target="../media/image91.jpeg" /></Relationships>
</file>

<file path=ppt/slides/_rels/slide24.xml.rels><?xml version="1.0" encoding="UTF-8" standalone="yes"?>
<Relationships xmlns="http://schemas.openxmlformats.org/package/2006/relationships"><Relationship Id="rId3" Type="http://schemas.openxmlformats.org/officeDocument/2006/relationships/image" Target="../media/image93.gif" /><Relationship Id="rId2" Type="http://schemas.openxmlformats.org/officeDocument/2006/relationships/image" Target="../media/image2.png" /><Relationship Id="rId1" Type="http://schemas.openxmlformats.org/officeDocument/2006/relationships/slideLayout" Target="../slideLayouts/slideLayout1.xml" /><Relationship Id="rId4" Type="http://schemas.openxmlformats.org/officeDocument/2006/relationships/image" Target="../media/image94.png" /></Relationships>
</file>

<file path=ppt/slides/_rels/slide25.xml.rels><?xml version="1.0" encoding="UTF-8" standalone="yes"?>
<Relationships xmlns="http://schemas.openxmlformats.org/package/2006/relationships"><Relationship Id="rId3" Type="http://schemas.openxmlformats.org/officeDocument/2006/relationships/image" Target="../media/image95.jpeg" /><Relationship Id="rId2" Type="http://schemas.openxmlformats.org/officeDocument/2006/relationships/image" Target="../media/image2.png" /><Relationship Id="rId1" Type="http://schemas.openxmlformats.org/officeDocument/2006/relationships/slideLayout" Target="../slideLayouts/slideLayout1.xml" /><Relationship Id="rId4" Type="http://schemas.openxmlformats.org/officeDocument/2006/relationships/image" Target="../media/image96.gif" /></Relationships>
</file>

<file path=ppt/slides/_rels/slide26.xml.rels><?xml version="1.0" encoding="UTF-8" standalone="yes"?>
<Relationships xmlns="http://schemas.openxmlformats.org/package/2006/relationships"><Relationship Id="rId3" Type="http://schemas.openxmlformats.org/officeDocument/2006/relationships/image" Target="../media/image97.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99.gif" /><Relationship Id="rId4" Type="http://schemas.openxmlformats.org/officeDocument/2006/relationships/image" Target="../media/image98.png" /></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02.gif" /><Relationship Id="rId4" Type="http://schemas.openxmlformats.org/officeDocument/2006/relationships/image" Target="../media/image101.jpeg" /></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05.gif" /><Relationship Id="rId4" Type="http://schemas.openxmlformats.org/officeDocument/2006/relationships/image" Target="../media/image104.jpeg" /></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09.gif" /><Relationship Id="rId5" Type="http://schemas.openxmlformats.org/officeDocument/2006/relationships/image" Target="../media/image108.gif" /><Relationship Id="rId4" Type="http://schemas.openxmlformats.org/officeDocument/2006/relationships/image" Target="../media/image107.jpeg" /></Relationships>
</file>

<file path=ppt/slides/_rels/slide3.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8.jpeg" /><Relationship Id="rId4" Type="http://schemas.openxmlformats.org/officeDocument/2006/relationships/image" Target="../media/image7.gif" /></Relationships>
</file>

<file path=ppt/slides/_rels/slide30.xml.rels><?xml version="1.0" encoding="UTF-8" standalone="yes"?>
<Relationships xmlns="http://schemas.openxmlformats.org/package/2006/relationships"><Relationship Id="rId3" Type="http://schemas.openxmlformats.org/officeDocument/2006/relationships/image" Target="../media/image110.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13.gif" /><Relationship Id="rId5" Type="http://schemas.openxmlformats.org/officeDocument/2006/relationships/image" Target="../media/image112.gif" /><Relationship Id="rId4" Type="http://schemas.openxmlformats.org/officeDocument/2006/relationships/image" Target="../media/image111.jpeg" /></Relationships>
</file>

<file path=ppt/slides/_rels/slide31.xml.rels><?xml version="1.0" encoding="UTF-8" standalone="yes"?>
<Relationships xmlns="http://schemas.openxmlformats.org/package/2006/relationships"><Relationship Id="rId3" Type="http://schemas.openxmlformats.org/officeDocument/2006/relationships/image" Target="../media/image114.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16.gif" /><Relationship Id="rId4" Type="http://schemas.openxmlformats.org/officeDocument/2006/relationships/image" Target="../media/image115.jpeg" /></Relationships>
</file>

<file path=ppt/slides/_rels/slide32.xml.rels><?xml version="1.0" encoding="UTF-8" standalone="yes"?>
<Relationships xmlns="http://schemas.openxmlformats.org/package/2006/relationships"><Relationship Id="rId3" Type="http://schemas.openxmlformats.org/officeDocument/2006/relationships/image" Target="../media/image117.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20.jpeg" /><Relationship Id="rId5" Type="http://schemas.openxmlformats.org/officeDocument/2006/relationships/image" Target="../media/image119.gif" /><Relationship Id="rId4" Type="http://schemas.openxmlformats.org/officeDocument/2006/relationships/image" Target="../media/image118.gif" /></Relationships>
</file>

<file path=ppt/slides/_rels/slide33.xml.rels><?xml version="1.0" encoding="UTF-8" standalone="yes"?>
<Relationships xmlns="http://schemas.openxmlformats.org/package/2006/relationships"><Relationship Id="rId3" Type="http://schemas.openxmlformats.org/officeDocument/2006/relationships/image" Target="../media/image121.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23.gif" /><Relationship Id="rId4" Type="http://schemas.openxmlformats.org/officeDocument/2006/relationships/image" Target="../media/image122.jpeg" /></Relationships>
</file>

<file path=ppt/slides/_rels/slide34.xml.rels><?xml version="1.0" encoding="UTF-8" standalone="yes"?>
<Relationships xmlns="http://schemas.openxmlformats.org/package/2006/relationships"><Relationship Id="rId3" Type="http://schemas.openxmlformats.org/officeDocument/2006/relationships/image" Target="../media/image124.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26.gif" /><Relationship Id="rId4" Type="http://schemas.openxmlformats.org/officeDocument/2006/relationships/image" Target="../media/image125.jpeg" /></Relationships>
</file>

<file path=ppt/slides/_rels/slide35.xml.rels><?xml version="1.0" encoding="UTF-8" standalone="yes"?>
<Relationships xmlns="http://schemas.openxmlformats.org/package/2006/relationships"><Relationship Id="rId3" Type="http://schemas.openxmlformats.org/officeDocument/2006/relationships/image" Target="../media/image127.pn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29.gif" /><Relationship Id="rId4" Type="http://schemas.openxmlformats.org/officeDocument/2006/relationships/image" Target="../media/image128.jpeg" /></Relationships>
</file>

<file path=ppt/slides/_rels/slide36.xml.rels><?xml version="1.0" encoding="UTF-8" standalone="yes"?>
<Relationships xmlns="http://schemas.openxmlformats.org/package/2006/relationships"><Relationship Id="rId3" Type="http://schemas.openxmlformats.org/officeDocument/2006/relationships/image" Target="../media/image130.jpeg" /><Relationship Id="rId7" Type="http://schemas.openxmlformats.org/officeDocument/2006/relationships/image" Target="../media/image13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33.gif" /><Relationship Id="rId5" Type="http://schemas.openxmlformats.org/officeDocument/2006/relationships/image" Target="../media/image132.gif" /><Relationship Id="rId4" Type="http://schemas.openxmlformats.org/officeDocument/2006/relationships/image" Target="../media/image131.jpeg" /></Relationships>
</file>

<file path=ppt/slides/_rels/slide37.xml.rels><?xml version="1.0" encoding="UTF-8" standalone="yes"?>
<Relationships xmlns="http://schemas.openxmlformats.org/package/2006/relationships"><Relationship Id="rId3" Type="http://schemas.openxmlformats.org/officeDocument/2006/relationships/image" Target="../media/image135.jpeg" /><Relationship Id="rId7" Type="http://schemas.openxmlformats.org/officeDocument/2006/relationships/image" Target="../media/image139.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38.gif" /><Relationship Id="rId5" Type="http://schemas.openxmlformats.org/officeDocument/2006/relationships/image" Target="../media/image137.gif" /><Relationship Id="rId4" Type="http://schemas.openxmlformats.org/officeDocument/2006/relationships/image" Target="../media/image136.jpeg" /></Relationships>
</file>

<file path=ppt/slides/_rels/slide38.xml.rels><?xml version="1.0" encoding="UTF-8" standalone="yes"?>
<Relationships xmlns="http://schemas.openxmlformats.org/package/2006/relationships"><Relationship Id="rId3" Type="http://schemas.openxmlformats.org/officeDocument/2006/relationships/image" Target="../media/image140.jpeg" /><Relationship Id="rId7" Type="http://schemas.openxmlformats.org/officeDocument/2006/relationships/image" Target="../media/image14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43.gif" /><Relationship Id="rId5" Type="http://schemas.openxmlformats.org/officeDocument/2006/relationships/image" Target="../media/image142.gif" /><Relationship Id="rId4" Type="http://schemas.openxmlformats.org/officeDocument/2006/relationships/image" Target="../media/image141.jpeg" /></Relationships>
</file>

<file path=ppt/slides/_rels/slide39.xml.rels><?xml version="1.0" encoding="UTF-8" standalone="yes"?>
<Relationships xmlns="http://schemas.openxmlformats.org/package/2006/relationships"><Relationship Id="rId3" Type="http://schemas.openxmlformats.org/officeDocument/2006/relationships/image" Target="../media/image145.jpeg" /><Relationship Id="rId7" Type="http://schemas.openxmlformats.org/officeDocument/2006/relationships/image" Target="../media/image149.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48.gif" /><Relationship Id="rId5" Type="http://schemas.openxmlformats.org/officeDocument/2006/relationships/image" Target="../media/image147.gif" /><Relationship Id="rId4" Type="http://schemas.openxmlformats.org/officeDocument/2006/relationships/image" Target="../media/image146.jpeg" /></Relationships>
</file>

<file path=ppt/slides/_rels/slide4.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1.gif" /><Relationship Id="rId4" Type="http://schemas.openxmlformats.org/officeDocument/2006/relationships/image" Target="../media/image10.jpeg" /></Relationships>
</file>

<file path=ppt/slides/_rels/slide40.xml.rels><?xml version="1.0" encoding="UTF-8" standalone="yes"?>
<Relationships xmlns="http://schemas.openxmlformats.org/package/2006/relationships"><Relationship Id="rId3" Type="http://schemas.openxmlformats.org/officeDocument/2006/relationships/image" Target="../media/image150.jpeg" /><Relationship Id="rId7" Type="http://schemas.openxmlformats.org/officeDocument/2006/relationships/image" Target="../media/image15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53.gif" /><Relationship Id="rId5" Type="http://schemas.openxmlformats.org/officeDocument/2006/relationships/image" Target="../media/image152.gif" /><Relationship Id="rId4" Type="http://schemas.openxmlformats.org/officeDocument/2006/relationships/image" Target="../media/image151.jpeg" /></Relationships>
</file>

<file path=ppt/slides/_rels/slide41.xml.rels><?xml version="1.0" encoding="UTF-8" standalone="yes"?>
<Relationships xmlns="http://schemas.openxmlformats.org/package/2006/relationships"><Relationship Id="rId3" Type="http://schemas.openxmlformats.org/officeDocument/2006/relationships/image" Target="../media/image155.jpeg" /><Relationship Id="rId7" Type="http://schemas.openxmlformats.org/officeDocument/2006/relationships/image" Target="../media/image159.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58.gif" /><Relationship Id="rId5" Type="http://schemas.openxmlformats.org/officeDocument/2006/relationships/image" Target="../media/image157.gif" /><Relationship Id="rId4" Type="http://schemas.openxmlformats.org/officeDocument/2006/relationships/image" Target="../media/image156.gif" /></Relationships>
</file>

<file path=ppt/slides/_rels/slide42.xml.rels><?xml version="1.0" encoding="UTF-8" standalone="yes"?>
<Relationships xmlns="http://schemas.openxmlformats.org/package/2006/relationships"><Relationship Id="rId3" Type="http://schemas.openxmlformats.org/officeDocument/2006/relationships/image" Target="../media/image160.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62.gif" /><Relationship Id="rId4" Type="http://schemas.openxmlformats.org/officeDocument/2006/relationships/image" Target="../media/image161.jpeg" /></Relationships>
</file>

<file path=ppt/slides/_rels/slide43.xml.rels><?xml version="1.0" encoding="UTF-8" standalone="yes"?>
<Relationships xmlns="http://schemas.openxmlformats.org/package/2006/relationships"><Relationship Id="rId3" Type="http://schemas.openxmlformats.org/officeDocument/2006/relationships/image" Target="../media/image163.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66.gif" /><Relationship Id="rId5" Type="http://schemas.openxmlformats.org/officeDocument/2006/relationships/image" Target="../media/image165.gif" /><Relationship Id="rId4" Type="http://schemas.openxmlformats.org/officeDocument/2006/relationships/image" Target="../media/image164.png" /></Relationships>
</file>

<file path=ppt/slides/_rels/slide44.xml.rels><?xml version="1.0" encoding="UTF-8" standalone="yes"?>
<Relationships xmlns="http://schemas.openxmlformats.org/package/2006/relationships"><Relationship Id="rId3" Type="http://schemas.openxmlformats.org/officeDocument/2006/relationships/image" Target="../media/image167.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70.gif" /><Relationship Id="rId5" Type="http://schemas.openxmlformats.org/officeDocument/2006/relationships/image" Target="../media/image169.gif" /><Relationship Id="rId4" Type="http://schemas.openxmlformats.org/officeDocument/2006/relationships/image" Target="../media/image168.jpeg" /></Relationships>
</file>

<file path=ppt/slides/_rels/slide45.xml.rels><?xml version="1.0" encoding="UTF-8" standalone="yes"?>
<Relationships xmlns="http://schemas.openxmlformats.org/package/2006/relationships"><Relationship Id="rId3" Type="http://schemas.openxmlformats.org/officeDocument/2006/relationships/image" Target="../media/image171.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173.gif" /><Relationship Id="rId4" Type="http://schemas.openxmlformats.org/officeDocument/2006/relationships/image" Target="../media/image172.jpeg" /></Relationships>
</file>

<file path=ppt/slides/_rels/slide46.xml.rels><?xml version="1.0" encoding="UTF-8" standalone="yes"?>
<Relationships xmlns="http://schemas.openxmlformats.org/package/2006/relationships"><Relationship Id="rId3" Type="http://schemas.openxmlformats.org/officeDocument/2006/relationships/image" Target="../media/image174.jpeg" /><Relationship Id="rId2" Type="http://schemas.openxmlformats.org/officeDocument/2006/relationships/image" Target="../media/image2.png" /><Relationship Id="rId1" Type="http://schemas.openxmlformats.org/officeDocument/2006/relationships/slideLayout" Target="../slideLayouts/slideLayout1.xml" /><Relationship Id="rId4" Type="http://schemas.openxmlformats.org/officeDocument/2006/relationships/image" Target="../media/image175.png" /></Relationships>
</file>

<file path=ppt/slides/_rels/slide47.xml.rels><?xml version="1.0" encoding="UTF-8" standalone="yes"?>
<Relationships xmlns="http://schemas.openxmlformats.org/package/2006/relationships"><Relationship Id="rId3" Type="http://schemas.openxmlformats.org/officeDocument/2006/relationships/image" Target="../media/image176.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79.gif" /><Relationship Id="rId5" Type="http://schemas.openxmlformats.org/officeDocument/2006/relationships/image" Target="../media/image178.gif" /><Relationship Id="rId4" Type="http://schemas.openxmlformats.org/officeDocument/2006/relationships/image" Target="../media/image177.jpeg" /></Relationships>
</file>

<file path=ppt/slides/_rels/slide48.xml.rels><?xml version="1.0" encoding="UTF-8" standalone="yes"?>
<Relationships xmlns="http://schemas.openxmlformats.org/package/2006/relationships"><Relationship Id="rId3" Type="http://schemas.openxmlformats.org/officeDocument/2006/relationships/image" Target="../media/image180.png" /><Relationship Id="rId7" Type="http://schemas.openxmlformats.org/officeDocument/2006/relationships/image" Target="../media/image18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83.gif" /><Relationship Id="rId5" Type="http://schemas.openxmlformats.org/officeDocument/2006/relationships/image" Target="../media/image182.gif" /><Relationship Id="rId4" Type="http://schemas.openxmlformats.org/officeDocument/2006/relationships/image" Target="../media/image181.png" /></Relationships>
</file>

<file path=ppt/slides/_rels/slide49.xml.rels><?xml version="1.0" encoding="UTF-8" standalone="yes"?>
<Relationships xmlns="http://schemas.openxmlformats.org/package/2006/relationships"><Relationship Id="rId3" Type="http://schemas.openxmlformats.org/officeDocument/2006/relationships/image" Target="../media/image185.jpeg" /><Relationship Id="rId2" Type="http://schemas.openxmlformats.org/officeDocument/2006/relationships/image" Target="../media/image2.png" /><Relationship Id="rId1" Type="http://schemas.openxmlformats.org/officeDocument/2006/relationships/slideLayout" Target="../slideLayouts/slideLayout1.xml" /><Relationship Id="rId4" Type="http://schemas.openxmlformats.org/officeDocument/2006/relationships/image" Target="../media/image186.jpeg" /></Relationships>
</file>

<file path=ppt/slides/_rels/slide5.xml.rels><?xml version="1.0" encoding="UTF-8" standalone="yes"?>
<Relationships xmlns="http://schemas.openxmlformats.org/package/2006/relationships"><Relationship Id="rId3" Type="http://schemas.openxmlformats.org/officeDocument/2006/relationships/image" Target="../media/image12.jpeg" /><Relationship Id="rId7" Type="http://schemas.openxmlformats.org/officeDocument/2006/relationships/image" Target="../media/image1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5.gif" /><Relationship Id="rId5" Type="http://schemas.openxmlformats.org/officeDocument/2006/relationships/image" Target="../media/image14.gif" /><Relationship Id="rId4" Type="http://schemas.openxmlformats.org/officeDocument/2006/relationships/image" Target="../media/image13.jpeg" /></Relationships>
</file>

<file path=ppt/slides/_rels/slide50.xml.rels><?xml version="1.0" encoding="UTF-8" standalone="yes"?>
<Relationships xmlns="http://schemas.openxmlformats.org/package/2006/relationships"><Relationship Id="rId3" Type="http://schemas.openxmlformats.org/officeDocument/2006/relationships/image" Target="../media/image187.jpeg" /><Relationship Id="rId7" Type="http://schemas.openxmlformats.org/officeDocument/2006/relationships/image" Target="../media/image191.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90.gif" /><Relationship Id="rId5" Type="http://schemas.openxmlformats.org/officeDocument/2006/relationships/image" Target="../media/image189.gif" /><Relationship Id="rId4" Type="http://schemas.openxmlformats.org/officeDocument/2006/relationships/image" Target="../media/image188.jpeg" /></Relationships>
</file>

<file path=ppt/slides/_rels/slide51.xml.rels><?xml version="1.0" encoding="UTF-8" standalone="yes"?>
<Relationships xmlns="http://schemas.openxmlformats.org/package/2006/relationships"><Relationship Id="rId3" Type="http://schemas.openxmlformats.org/officeDocument/2006/relationships/image" Target="../media/image192.jpeg" /><Relationship Id="rId7" Type="http://schemas.openxmlformats.org/officeDocument/2006/relationships/image" Target="../media/image19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195.gif" /><Relationship Id="rId5" Type="http://schemas.openxmlformats.org/officeDocument/2006/relationships/image" Target="../media/image194.gif" /><Relationship Id="rId4" Type="http://schemas.openxmlformats.org/officeDocument/2006/relationships/image" Target="../media/image193.jpeg" /></Relationships>
</file>

<file path=ppt/slides/_rels/slide52.xml.rels><?xml version="1.0" encoding="UTF-8" standalone="yes"?>
<Relationships xmlns="http://schemas.openxmlformats.org/package/2006/relationships"><Relationship Id="rId3" Type="http://schemas.openxmlformats.org/officeDocument/2006/relationships/image" Target="../media/image197.jpeg" /><Relationship Id="rId7" Type="http://schemas.openxmlformats.org/officeDocument/2006/relationships/image" Target="../media/image201.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00.gif" /><Relationship Id="rId5" Type="http://schemas.openxmlformats.org/officeDocument/2006/relationships/image" Target="../media/image199.gif" /><Relationship Id="rId4" Type="http://schemas.openxmlformats.org/officeDocument/2006/relationships/image" Target="../media/image198.jpeg" /></Relationships>
</file>

<file path=ppt/slides/_rels/slide53.xml.rels><?xml version="1.0" encoding="UTF-8" standalone="yes"?>
<Relationships xmlns="http://schemas.openxmlformats.org/package/2006/relationships"><Relationship Id="rId8" Type="http://schemas.openxmlformats.org/officeDocument/2006/relationships/image" Target="../media/image207.gif" /><Relationship Id="rId3" Type="http://schemas.openxmlformats.org/officeDocument/2006/relationships/image" Target="../media/image202.png" /><Relationship Id="rId7" Type="http://schemas.openxmlformats.org/officeDocument/2006/relationships/image" Target="../media/image20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05.jpeg" /><Relationship Id="rId5" Type="http://schemas.openxmlformats.org/officeDocument/2006/relationships/image" Target="../media/image204.png" /><Relationship Id="rId4" Type="http://schemas.openxmlformats.org/officeDocument/2006/relationships/image" Target="../media/image203.png" /><Relationship Id="rId9" Type="http://schemas.openxmlformats.org/officeDocument/2006/relationships/image" Target="../media/image208.gif" /></Relationships>
</file>

<file path=ppt/slides/_rels/slide54.xml.rels><?xml version="1.0" encoding="UTF-8" standalone="yes"?>
<Relationships xmlns="http://schemas.openxmlformats.org/package/2006/relationships"><Relationship Id="rId3" Type="http://schemas.openxmlformats.org/officeDocument/2006/relationships/image" Target="../media/image209.jpeg" /><Relationship Id="rId7" Type="http://schemas.openxmlformats.org/officeDocument/2006/relationships/image" Target="../media/image213.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12.gif" /><Relationship Id="rId5" Type="http://schemas.openxmlformats.org/officeDocument/2006/relationships/image" Target="../media/image211.gif" /><Relationship Id="rId4" Type="http://schemas.openxmlformats.org/officeDocument/2006/relationships/image" Target="../media/image210.jpeg" /></Relationships>
</file>

<file path=ppt/slides/_rels/slide55.xml.rels><?xml version="1.0" encoding="UTF-8" standalone="yes"?>
<Relationships xmlns="http://schemas.openxmlformats.org/package/2006/relationships"><Relationship Id="rId3" Type="http://schemas.openxmlformats.org/officeDocument/2006/relationships/image" Target="../media/image214.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17.gif" /><Relationship Id="rId5" Type="http://schemas.openxmlformats.org/officeDocument/2006/relationships/image" Target="../media/image216.gif" /><Relationship Id="rId4" Type="http://schemas.openxmlformats.org/officeDocument/2006/relationships/image" Target="../media/image215.png" /></Relationships>
</file>

<file path=ppt/slides/_rels/slide56.xml.rels><?xml version="1.0" encoding="UTF-8" standalone="yes"?>
<Relationships xmlns="http://schemas.openxmlformats.org/package/2006/relationships"><Relationship Id="rId3" Type="http://schemas.openxmlformats.org/officeDocument/2006/relationships/image" Target="../media/image218.jpeg" /><Relationship Id="rId7" Type="http://schemas.openxmlformats.org/officeDocument/2006/relationships/image" Target="../media/image222.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21.gif" /><Relationship Id="rId5" Type="http://schemas.openxmlformats.org/officeDocument/2006/relationships/image" Target="../media/image220.gif" /><Relationship Id="rId4" Type="http://schemas.openxmlformats.org/officeDocument/2006/relationships/image" Target="../media/image219.jpeg" /></Relationships>
</file>

<file path=ppt/slides/_rels/slide57.xml.rels><?xml version="1.0" encoding="UTF-8" standalone="yes"?>
<Relationships xmlns="http://schemas.openxmlformats.org/package/2006/relationships"><Relationship Id="rId3" Type="http://schemas.openxmlformats.org/officeDocument/2006/relationships/image" Target="../media/image223.pn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225.gif" /><Relationship Id="rId4" Type="http://schemas.openxmlformats.org/officeDocument/2006/relationships/image" Target="../media/image224.jpeg" /></Relationships>
</file>

<file path=ppt/slides/_rels/slide58.xml.rels><?xml version="1.0" encoding="UTF-8" standalone="yes"?>
<Relationships xmlns="http://schemas.openxmlformats.org/package/2006/relationships"><Relationship Id="rId3" Type="http://schemas.openxmlformats.org/officeDocument/2006/relationships/image" Target="../media/image226.jpeg" /><Relationship Id="rId7" Type="http://schemas.openxmlformats.org/officeDocument/2006/relationships/image" Target="../media/image230.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29.gif" /><Relationship Id="rId5" Type="http://schemas.openxmlformats.org/officeDocument/2006/relationships/image" Target="../media/image228.gif" /><Relationship Id="rId4" Type="http://schemas.openxmlformats.org/officeDocument/2006/relationships/image" Target="../media/image227.jpeg" /></Relationships>
</file>

<file path=ppt/slides/_rels/slide59.xml.rels><?xml version="1.0" encoding="UTF-8" standalone="yes"?>
<Relationships xmlns="http://schemas.openxmlformats.org/package/2006/relationships"><Relationship Id="rId3" Type="http://schemas.openxmlformats.org/officeDocument/2006/relationships/image" Target="../media/image231.pn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233.gif" /><Relationship Id="rId4" Type="http://schemas.openxmlformats.org/officeDocument/2006/relationships/image" Target="../media/image232.jpeg" /></Relationships>
</file>

<file path=ppt/slides/_rels/slide6.xml.rels><?xml version="1.0" encoding="UTF-8" standalone="yes"?>
<Relationships xmlns="http://schemas.openxmlformats.org/package/2006/relationships"><Relationship Id="rId3" Type="http://schemas.openxmlformats.org/officeDocument/2006/relationships/image" Target="../media/image17.jpeg" /><Relationship Id="rId7" Type="http://schemas.openxmlformats.org/officeDocument/2006/relationships/image" Target="../media/image21.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0.gif" /><Relationship Id="rId5" Type="http://schemas.openxmlformats.org/officeDocument/2006/relationships/image" Target="../media/image19.gif" /><Relationship Id="rId4" Type="http://schemas.openxmlformats.org/officeDocument/2006/relationships/image" Target="../media/image18.jpeg" /></Relationships>
</file>

<file path=ppt/slides/_rels/slide60.xml.rels><?xml version="1.0" encoding="UTF-8" standalone="yes"?>
<Relationships xmlns="http://schemas.openxmlformats.org/package/2006/relationships"><Relationship Id="rId3" Type="http://schemas.openxmlformats.org/officeDocument/2006/relationships/image" Target="../media/image234.jpe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236.gif" /><Relationship Id="rId4" Type="http://schemas.openxmlformats.org/officeDocument/2006/relationships/image" Target="../media/image235.jpeg" /></Relationships>
</file>

<file path=ppt/slides/_rels/slide61.xml.rels><?xml version="1.0" encoding="UTF-8" standalone="yes"?>
<Relationships xmlns="http://schemas.openxmlformats.org/package/2006/relationships"><Relationship Id="rId3" Type="http://schemas.openxmlformats.org/officeDocument/2006/relationships/image" Target="../media/image237.png" /><Relationship Id="rId2" Type="http://schemas.openxmlformats.org/officeDocument/2006/relationships/image" Target="../media/image2.png" /><Relationship Id="rId1" Type="http://schemas.openxmlformats.org/officeDocument/2006/relationships/slideLayout" Target="../slideLayouts/slideLayout1.xml" /><Relationship Id="rId5" Type="http://schemas.openxmlformats.org/officeDocument/2006/relationships/image" Target="../media/image239.gif" /><Relationship Id="rId4" Type="http://schemas.openxmlformats.org/officeDocument/2006/relationships/image" Target="../media/image238.jpeg" /></Relationships>
</file>

<file path=ppt/slides/_rels/slide62.xml.rels><?xml version="1.0" encoding="UTF-8" standalone="yes"?>
<Relationships xmlns="http://schemas.openxmlformats.org/package/2006/relationships"><Relationship Id="rId3" Type="http://schemas.openxmlformats.org/officeDocument/2006/relationships/image" Target="../media/image240.jpeg" /><Relationship Id="rId7" Type="http://schemas.openxmlformats.org/officeDocument/2006/relationships/image" Target="../media/image24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43.gif" /><Relationship Id="rId5" Type="http://schemas.openxmlformats.org/officeDocument/2006/relationships/image" Target="../media/image242.gif" /><Relationship Id="rId4" Type="http://schemas.openxmlformats.org/officeDocument/2006/relationships/image" Target="../media/image241.png" /></Relationships>
</file>

<file path=ppt/slides/_rels/slide63.xml.rels><?xml version="1.0" encoding="UTF-8" standalone="yes"?>
<Relationships xmlns="http://schemas.openxmlformats.org/package/2006/relationships"><Relationship Id="rId3" Type="http://schemas.openxmlformats.org/officeDocument/2006/relationships/image" Target="../media/image245.jpeg" /><Relationship Id="rId7" Type="http://schemas.openxmlformats.org/officeDocument/2006/relationships/image" Target="../media/image249.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48.gif" /><Relationship Id="rId5" Type="http://schemas.openxmlformats.org/officeDocument/2006/relationships/image" Target="../media/image247.gif" /><Relationship Id="rId4" Type="http://schemas.openxmlformats.org/officeDocument/2006/relationships/image" Target="../media/image246.jpeg" /></Relationships>
</file>

<file path=ppt/slides/_rels/slide64.xml.rels><?xml version="1.0" encoding="UTF-8" standalone="yes"?>
<Relationships xmlns="http://schemas.openxmlformats.org/package/2006/relationships"><Relationship Id="rId3" Type="http://schemas.openxmlformats.org/officeDocument/2006/relationships/image" Target="../media/image250.jpeg" /><Relationship Id="rId7" Type="http://schemas.openxmlformats.org/officeDocument/2006/relationships/image" Target="../media/image254.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53.gif" /><Relationship Id="rId5" Type="http://schemas.openxmlformats.org/officeDocument/2006/relationships/image" Target="../media/image252.gif" /><Relationship Id="rId4" Type="http://schemas.openxmlformats.org/officeDocument/2006/relationships/image" Target="../media/image251.jpeg" /></Relationships>
</file>

<file path=ppt/slides/_rels/slide65.xml.rels><?xml version="1.0" encoding="UTF-8" standalone="yes"?>
<Relationships xmlns="http://schemas.openxmlformats.org/package/2006/relationships"><Relationship Id="rId3" Type="http://schemas.openxmlformats.org/officeDocument/2006/relationships/image" Target="../media/image255.pn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58.gif" /><Relationship Id="rId5" Type="http://schemas.openxmlformats.org/officeDocument/2006/relationships/image" Target="../media/image257.gif" /><Relationship Id="rId4" Type="http://schemas.openxmlformats.org/officeDocument/2006/relationships/image" Target="../media/image256.jpeg" /></Relationships>
</file>

<file path=ppt/slides/_rels/slide66.xml.rels><?xml version="1.0" encoding="UTF-8" standalone="yes"?>
<Relationships xmlns="http://schemas.openxmlformats.org/package/2006/relationships"><Relationship Id="rId3" Type="http://schemas.openxmlformats.org/officeDocument/2006/relationships/image" Target="../media/image259.jpeg" /><Relationship Id="rId7" Type="http://schemas.openxmlformats.org/officeDocument/2006/relationships/image" Target="../media/image263.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62.gif" /><Relationship Id="rId5" Type="http://schemas.openxmlformats.org/officeDocument/2006/relationships/image" Target="../media/image261.gif" /><Relationship Id="rId4" Type="http://schemas.openxmlformats.org/officeDocument/2006/relationships/image" Target="../media/image260.jpeg" /></Relationships>
</file>

<file path=ppt/slides/_rels/slide67.xml.rels><?xml version="1.0" encoding="UTF-8" standalone="yes"?>
<Relationships xmlns="http://schemas.openxmlformats.org/package/2006/relationships"><Relationship Id="rId3" Type="http://schemas.openxmlformats.org/officeDocument/2006/relationships/image" Target="../media/image264.jpeg" /><Relationship Id="rId7" Type="http://schemas.openxmlformats.org/officeDocument/2006/relationships/image" Target="../media/image268.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67.gif" /><Relationship Id="rId5" Type="http://schemas.openxmlformats.org/officeDocument/2006/relationships/image" Target="../media/image266.gif" /><Relationship Id="rId4" Type="http://schemas.openxmlformats.org/officeDocument/2006/relationships/image" Target="../media/image265.jpeg" /></Relationships>
</file>

<file path=ppt/slides/_rels/slide68.xml.rels><?xml version="1.0" encoding="UTF-8" standalone="yes"?>
<Relationships xmlns="http://schemas.openxmlformats.org/package/2006/relationships"><Relationship Id="rId3" Type="http://schemas.openxmlformats.org/officeDocument/2006/relationships/image" Target="../media/image269.jpeg" /><Relationship Id="rId7" Type="http://schemas.openxmlformats.org/officeDocument/2006/relationships/image" Target="../media/image273.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72.gif" /><Relationship Id="rId5" Type="http://schemas.openxmlformats.org/officeDocument/2006/relationships/image" Target="../media/image271.gif" /><Relationship Id="rId4" Type="http://schemas.openxmlformats.org/officeDocument/2006/relationships/image" Target="../media/image270.jpeg" /></Relationships>
</file>

<file path=ppt/slides/_rels/slide69.xml.rels><?xml version="1.0" encoding="UTF-8" standalone="yes"?>
<Relationships xmlns="http://schemas.openxmlformats.org/package/2006/relationships"><Relationship Id="rId3" Type="http://schemas.openxmlformats.org/officeDocument/2006/relationships/image" Target="../media/image274.png" /><Relationship Id="rId7" Type="http://schemas.openxmlformats.org/officeDocument/2006/relationships/image" Target="../media/image278.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77.gif" /><Relationship Id="rId5" Type="http://schemas.openxmlformats.org/officeDocument/2006/relationships/image" Target="../media/image276.gif" /><Relationship Id="rId4" Type="http://schemas.openxmlformats.org/officeDocument/2006/relationships/image" Target="../media/image275.jpeg" /></Relationships>
</file>

<file path=ppt/slides/_rels/slide7.xml.rels><?xml version="1.0" encoding="UTF-8" standalone="yes"?>
<Relationships xmlns="http://schemas.openxmlformats.org/package/2006/relationships"><Relationship Id="rId3" Type="http://schemas.openxmlformats.org/officeDocument/2006/relationships/image" Target="../media/image22.jpeg" /><Relationship Id="rId7" Type="http://schemas.openxmlformats.org/officeDocument/2006/relationships/image" Target="../media/image2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5.gif" /><Relationship Id="rId5" Type="http://schemas.openxmlformats.org/officeDocument/2006/relationships/image" Target="../media/image24.gif" /><Relationship Id="rId4" Type="http://schemas.openxmlformats.org/officeDocument/2006/relationships/image" Target="../media/image23.jpeg" /></Relationships>
</file>

<file path=ppt/slides/_rels/slide70.xml.rels><?xml version="1.0" encoding="UTF-8" standalone="yes"?>
<Relationships xmlns="http://schemas.openxmlformats.org/package/2006/relationships"><Relationship Id="rId3" Type="http://schemas.openxmlformats.org/officeDocument/2006/relationships/image" Target="../media/image279.jpeg" /><Relationship Id="rId7" Type="http://schemas.openxmlformats.org/officeDocument/2006/relationships/image" Target="../media/image283.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82.gif" /><Relationship Id="rId5" Type="http://schemas.openxmlformats.org/officeDocument/2006/relationships/image" Target="../media/image281.gif" /><Relationship Id="rId4" Type="http://schemas.openxmlformats.org/officeDocument/2006/relationships/image" Target="../media/image280.jpeg" /></Relationships>
</file>

<file path=ppt/slides/_rels/slide71.xml.rels><?xml version="1.0" encoding="UTF-8" standalone="yes"?>
<Relationships xmlns="http://schemas.openxmlformats.org/package/2006/relationships"><Relationship Id="rId3" Type="http://schemas.openxmlformats.org/officeDocument/2006/relationships/image" Target="../media/image284.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87.gif" /><Relationship Id="rId5" Type="http://schemas.openxmlformats.org/officeDocument/2006/relationships/image" Target="../media/image286.gif" /><Relationship Id="rId4" Type="http://schemas.openxmlformats.org/officeDocument/2006/relationships/image" Target="../media/image285.png" /></Relationships>
</file>

<file path=ppt/slides/_rels/slide72.xml.rels><?xml version="1.0" encoding="UTF-8" standalone="yes"?>
<Relationships xmlns="http://schemas.openxmlformats.org/package/2006/relationships"><Relationship Id="rId3" Type="http://schemas.openxmlformats.org/officeDocument/2006/relationships/image" Target="../media/image288.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91.gif" /><Relationship Id="rId5" Type="http://schemas.openxmlformats.org/officeDocument/2006/relationships/image" Target="../media/image290.gif" /><Relationship Id="rId4" Type="http://schemas.openxmlformats.org/officeDocument/2006/relationships/image" Target="../media/image289.jpeg" /></Relationships>
</file>

<file path=ppt/slides/_rels/slide73.xml.rels><?xml version="1.0" encoding="UTF-8" standalone="yes"?>
<Relationships xmlns="http://schemas.openxmlformats.org/package/2006/relationships"><Relationship Id="rId3" Type="http://schemas.openxmlformats.org/officeDocument/2006/relationships/image" Target="../media/image292.jpeg" /><Relationship Id="rId7" Type="http://schemas.openxmlformats.org/officeDocument/2006/relationships/image" Target="../media/image29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295.gif" /><Relationship Id="rId5" Type="http://schemas.openxmlformats.org/officeDocument/2006/relationships/image" Target="../media/image294.gif" /><Relationship Id="rId4" Type="http://schemas.openxmlformats.org/officeDocument/2006/relationships/image" Target="../media/image293.jpeg" /></Relationships>
</file>

<file path=ppt/slides/_rels/slide74.xml.rels><?xml version="1.0" encoding="UTF-8" standalone="yes"?>
<Relationships xmlns="http://schemas.openxmlformats.org/package/2006/relationships"><Relationship Id="rId3" Type="http://schemas.openxmlformats.org/officeDocument/2006/relationships/image" Target="../media/image297.pn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00.jpeg" /><Relationship Id="rId5" Type="http://schemas.openxmlformats.org/officeDocument/2006/relationships/image" Target="../media/image299.gif" /><Relationship Id="rId4" Type="http://schemas.openxmlformats.org/officeDocument/2006/relationships/image" Target="../media/image298.gif" /></Relationships>
</file>

<file path=ppt/slides/_rels/slide75.xml.rels><?xml version="1.0" encoding="UTF-8" standalone="yes"?>
<Relationships xmlns="http://schemas.openxmlformats.org/package/2006/relationships"><Relationship Id="rId3" Type="http://schemas.openxmlformats.org/officeDocument/2006/relationships/image" Target="../media/image301.jpeg" /><Relationship Id="rId7" Type="http://schemas.openxmlformats.org/officeDocument/2006/relationships/image" Target="../media/image305.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04.gif" /><Relationship Id="rId5" Type="http://schemas.openxmlformats.org/officeDocument/2006/relationships/image" Target="../media/image303.gif" /><Relationship Id="rId4" Type="http://schemas.openxmlformats.org/officeDocument/2006/relationships/image" Target="../media/image302.gif" /></Relationships>
</file>

<file path=ppt/slides/_rels/slide76.xml.rels><?xml version="1.0" encoding="UTF-8" standalone="yes"?>
<Relationships xmlns="http://schemas.openxmlformats.org/package/2006/relationships"><Relationship Id="rId3" Type="http://schemas.openxmlformats.org/officeDocument/2006/relationships/image" Target="../media/image306.gif" /><Relationship Id="rId7" Type="http://schemas.openxmlformats.org/officeDocument/2006/relationships/image" Target="../media/image310.pn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09.jpeg" /><Relationship Id="rId5" Type="http://schemas.openxmlformats.org/officeDocument/2006/relationships/image" Target="../media/image308.gif" /><Relationship Id="rId4" Type="http://schemas.openxmlformats.org/officeDocument/2006/relationships/image" Target="../media/image307.gif" /></Relationships>
</file>

<file path=ppt/slides/_rels/slide77.xml.rels><?xml version="1.0" encoding="UTF-8" standalone="yes"?>
<Relationships xmlns="http://schemas.openxmlformats.org/package/2006/relationships"><Relationship Id="rId3" Type="http://schemas.openxmlformats.org/officeDocument/2006/relationships/image" Target="../media/image311.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14.jpeg" /><Relationship Id="rId5" Type="http://schemas.openxmlformats.org/officeDocument/2006/relationships/image" Target="../media/image313.gif" /><Relationship Id="rId4" Type="http://schemas.openxmlformats.org/officeDocument/2006/relationships/image" Target="../media/image312.gif" /></Relationships>
</file>

<file path=ppt/slides/_rels/slide78.xml.rels><?xml version="1.0" encoding="UTF-8" standalone="yes"?>
<Relationships xmlns="http://schemas.openxmlformats.org/package/2006/relationships"><Relationship Id="rId3" Type="http://schemas.openxmlformats.org/officeDocument/2006/relationships/image" Target="../media/image315.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18.jpeg" /><Relationship Id="rId5" Type="http://schemas.openxmlformats.org/officeDocument/2006/relationships/image" Target="../media/image317.gif" /><Relationship Id="rId4" Type="http://schemas.openxmlformats.org/officeDocument/2006/relationships/image" Target="../media/image316.gif" /></Relationships>
</file>

<file path=ppt/slides/_rels/slide79.xml.rels><?xml version="1.0" encoding="UTF-8" standalone="yes"?>
<Relationships xmlns="http://schemas.openxmlformats.org/package/2006/relationships"><Relationship Id="rId3" Type="http://schemas.openxmlformats.org/officeDocument/2006/relationships/image" Target="../media/image319.jpeg" /><Relationship Id="rId7" Type="http://schemas.openxmlformats.org/officeDocument/2006/relationships/image" Target="../media/image323.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22.gif" /><Relationship Id="rId5" Type="http://schemas.openxmlformats.org/officeDocument/2006/relationships/image" Target="../media/image321.gif" /><Relationship Id="rId4" Type="http://schemas.openxmlformats.org/officeDocument/2006/relationships/image" Target="../media/image320.gif" /></Relationships>
</file>

<file path=ppt/slides/_rels/slide8.xml.rels><?xml version="1.0" encoding="UTF-8" standalone="yes"?>
<Relationships xmlns="http://schemas.openxmlformats.org/package/2006/relationships"><Relationship Id="rId3" Type="http://schemas.openxmlformats.org/officeDocument/2006/relationships/image" Target="../media/image27.jpeg" /><Relationship Id="rId7" Type="http://schemas.openxmlformats.org/officeDocument/2006/relationships/image" Target="../media/image31.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0.gif" /><Relationship Id="rId5" Type="http://schemas.openxmlformats.org/officeDocument/2006/relationships/image" Target="../media/image29.gif" /><Relationship Id="rId4" Type="http://schemas.openxmlformats.org/officeDocument/2006/relationships/image" Target="../media/image28.jpeg" /></Relationships>
</file>

<file path=ppt/slides/_rels/slide80.xml.rels><?xml version="1.0" encoding="UTF-8" standalone="yes"?>
<Relationships xmlns="http://schemas.openxmlformats.org/package/2006/relationships"><Relationship Id="rId3" Type="http://schemas.openxmlformats.org/officeDocument/2006/relationships/image" Target="../media/image324.png" /><Relationship Id="rId7" Type="http://schemas.openxmlformats.org/officeDocument/2006/relationships/image" Target="../media/image328.pn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27.gif" /><Relationship Id="rId5" Type="http://schemas.openxmlformats.org/officeDocument/2006/relationships/image" Target="../media/image326.gif" /><Relationship Id="rId4" Type="http://schemas.openxmlformats.org/officeDocument/2006/relationships/image" Target="../media/image325.gif" /></Relationships>
</file>

<file path=ppt/slides/_rels/slide81.xml.rels><?xml version="1.0" encoding="UTF-8" standalone="yes"?>
<Relationships xmlns="http://schemas.openxmlformats.org/package/2006/relationships"><Relationship Id="rId3" Type="http://schemas.openxmlformats.org/officeDocument/2006/relationships/image" Target="../media/image329.jpeg" /><Relationship Id="rId7" Type="http://schemas.openxmlformats.org/officeDocument/2006/relationships/image" Target="../media/image333.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32.gif" /><Relationship Id="rId5" Type="http://schemas.openxmlformats.org/officeDocument/2006/relationships/image" Target="../media/image331.gif" /><Relationship Id="rId4" Type="http://schemas.openxmlformats.org/officeDocument/2006/relationships/image" Target="../media/image330.gif" /></Relationships>
</file>

<file path=ppt/slides/_rels/slide82.xml.rels><?xml version="1.0" encoding="UTF-8" standalone="yes"?>
<Relationships xmlns="http://schemas.openxmlformats.org/package/2006/relationships"><Relationship Id="rId3" Type="http://schemas.openxmlformats.org/officeDocument/2006/relationships/image" Target="../media/image334.gif" /><Relationship Id="rId7" Type="http://schemas.openxmlformats.org/officeDocument/2006/relationships/image" Target="../media/image338.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37.jpeg" /><Relationship Id="rId5" Type="http://schemas.openxmlformats.org/officeDocument/2006/relationships/image" Target="../media/image336.gif" /><Relationship Id="rId4" Type="http://schemas.openxmlformats.org/officeDocument/2006/relationships/image" Target="../media/image335.gif" /></Relationships>
</file>

<file path=ppt/slides/_rels/slide83.xml.rels><?xml version="1.0" encoding="UTF-8" standalone="yes"?>
<Relationships xmlns="http://schemas.openxmlformats.org/package/2006/relationships"><Relationship Id="rId3" Type="http://schemas.openxmlformats.org/officeDocument/2006/relationships/image" Target="../media/image339.jpeg" /><Relationship Id="rId7" Type="http://schemas.openxmlformats.org/officeDocument/2006/relationships/image" Target="../media/image343.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42.gif" /><Relationship Id="rId5" Type="http://schemas.openxmlformats.org/officeDocument/2006/relationships/image" Target="../media/image341.gif" /><Relationship Id="rId4" Type="http://schemas.openxmlformats.org/officeDocument/2006/relationships/image" Target="../media/image340.jpeg" /></Relationships>
</file>

<file path=ppt/slides/_rels/slide84.xml.rels><?xml version="1.0" encoding="UTF-8" standalone="yes"?>
<Relationships xmlns="http://schemas.openxmlformats.org/package/2006/relationships"><Relationship Id="rId3" Type="http://schemas.openxmlformats.org/officeDocument/2006/relationships/image" Target="../media/image344.jpeg"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47.gif" /><Relationship Id="rId5" Type="http://schemas.openxmlformats.org/officeDocument/2006/relationships/image" Target="../media/image346.gif" /><Relationship Id="rId4" Type="http://schemas.openxmlformats.org/officeDocument/2006/relationships/image" Target="../media/image345.png" /></Relationships>
</file>

<file path=ppt/slides/_rels/slide85.xml.rels><?xml version="1.0" encoding="UTF-8" standalone="yes"?>
<Relationships xmlns="http://schemas.openxmlformats.org/package/2006/relationships"><Relationship Id="rId3" Type="http://schemas.openxmlformats.org/officeDocument/2006/relationships/image" Target="../media/image348.jpeg" /><Relationship Id="rId7" Type="http://schemas.openxmlformats.org/officeDocument/2006/relationships/image" Target="../media/image352.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51.gif" /><Relationship Id="rId5" Type="http://schemas.openxmlformats.org/officeDocument/2006/relationships/image" Target="../media/image350.gif" /><Relationship Id="rId4" Type="http://schemas.openxmlformats.org/officeDocument/2006/relationships/image" Target="../media/image349.jpeg" /></Relationships>
</file>

<file path=ppt/slides/_rels/slide86.xml.rels><?xml version="1.0" encoding="UTF-8" standalone="yes"?>
<Relationships xmlns="http://schemas.openxmlformats.org/package/2006/relationships"><Relationship Id="rId3" Type="http://schemas.openxmlformats.org/officeDocument/2006/relationships/image" Target="../media/image353.jpeg" /><Relationship Id="rId7" Type="http://schemas.openxmlformats.org/officeDocument/2006/relationships/image" Target="../media/image357.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56.gif" /><Relationship Id="rId5" Type="http://schemas.openxmlformats.org/officeDocument/2006/relationships/image" Target="../media/image355.gif" /><Relationship Id="rId4" Type="http://schemas.openxmlformats.org/officeDocument/2006/relationships/image" Target="../media/image354.jpeg" /></Relationships>
</file>

<file path=ppt/slides/_rels/slide87.xml.rels><?xml version="1.0" encoding="UTF-8" standalone="yes"?>
<Relationships xmlns="http://schemas.openxmlformats.org/package/2006/relationships"><Relationship Id="rId3" Type="http://schemas.openxmlformats.org/officeDocument/2006/relationships/image" Target="../media/image358.jpeg" /><Relationship Id="rId7" Type="http://schemas.openxmlformats.org/officeDocument/2006/relationships/image" Target="../media/image362.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61.gif" /><Relationship Id="rId5" Type="http://schemas.openxmlformats.org/officeDocument/2006/relationships/image" Target="../media/image360.gif" /><Relationship Id="rId4" Type="http://schemas.openxmlformats.org/officeDocument/2006/relationships/image" Target="../media/image359.jpeg" /></Relationships>
</file>

<file path=ppt/slides/_rels/slide88.xml.rels><?xml version="1.0" encoding="UTF-8" standalone="yes"?>
<Relationships xmlns="http://schemas.openxmlformats.org/package/2006/relationships"><Relationship Id="rId3" Type="http://schemas.openxmlformats.org/officeDocument/2006/relationships/image" Target="../media/image363.jpeg" /><Relationship Id="rId7" Type="http://schemas.openxmlformats.org/officeDocument/2006/relationships/image" Target="../media/image367.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66.gif" /><Relationship Id="rId5" Type="http://schemas.openxmlformats.org/officeDocument/2006/relationships/image" Target="../media/image365.gif" /><Relationship Id="rId4" Type="http://schemas.openxmlformats.org/officeDocument/2006/relationships/image" Target="../media/image364.jpeg" /></Relationships>
</file>

<file path=ppt/slides/_rels/slide89.xml.rels><?xml version="1.0" encoding="UTF-8" standalone="yes"?>
<Relationships xmlns="http://schemas.openxmlformats.org/package/2006/relationships"><Relationship Id="rId3" Type="http://schemas.openxmlformats.org/officeDocument/2006/relationships/image" Target="../media/image368.jpeg" /><Relationship Id="rId7" Type="http://schemas.openxmlformats.org/officeDocument/2006/relationships/image" Target="../media/image372.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71.gif" /><Relationship Id="rId5" Type="http://schemas.openxmlformats.org/officeDocument/2006/relationships/image" Target="../media/image370.gif" /><Relationship Id="rId4" Type="http://schemas.openxmlformats.org/officeDocument/2006/relationships/image" Target="../media/image369.jpeg" /></Relationships>
</file>

<file path=ppt/slides/_rels/slide9.xml.rels><?xml version="1.0" encoding="UTF-8" standalone="yes"?>
<Relationships xmlns="http://schemas.openxmlformats.org/package/2006/relationships"><Relationship Id="rId3" Type="http://schemas.openxmlformats.org/officeDocument/2006/relationships/image" Target="../media/image32.jpeg" /><Relationship Id="rId7" Type="http://schemas.openxmlformats.org/officeDocument/2006/relationships/image" Target="../media/image36.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5.gif" /><Relationship Id="rId5" Type="http://schemas.openxmlformats.org/officeDocument/2006/relationships/image" Target="../media/image34.gif" /><Relationship Id="rId4" Type="http://schemas.openxmlformats.org/officeDocument/2006/relationships/image" Target="../media/image33.jpeg" /></Relationships>
</file>

<file path=ppt/slides/_rels/slide90.xml.rels><?xml version="1.0" encoding="UTF-8" standalone="yes"?>
<Relationships xmlns="http://schemas.openxmlformats.org/package/2006/relationships"><Relationship Id="rId3" Type="http://schemas.openxmlformats.org/officeDocument/2006/relationships/image" Target="../media/image373.jpeg" /><Relationship Id="rId7" Type="http://schemas.openxmlformats.org/officeDocument/2006/relationships/image" Target="../media/image377.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76.gif" /><Relationship Id="rId5" Type="http://schemas.openxmlformats.org/officeDocument/2006/relationships/image" Target="../media/image375.gif" /><Relationship Id="rId4" Type="http://schemas.openxmlformats.org/officeDocument/2006/relationships/image" Target="../media/image374.jpeg" /></Relationships>
</file>

<file path=ppt/slides/_rels/slide91.xml.rels><?xml version="1.0" encoding="UTF-8" standalone="yes"?>
<Relationships xmlns="http://schemas.openxmlformats.org/package/2006/relationships"><Relationship Id="rId3" Type="http://schemas.openxmlformats.org/officeDocument/2006/relationships/image" Target="../media/image373.jpeg" /><Relationship Id="rId7" Type="http://schemas.openxmlformats.org/officeDocument/2006/relationships/image" Target="../media/image377.gif" /><Relationship Id="rId2" Type="http://schemas.openxmlformats.org/officeDocument/2006/relationships/image" Target="../media/image2.png" /><Relationship Id="rId1" Type="http://schemas.openxmlformats.org/officeDocument/2006/relationships/slideLayout" Target="../slideLayouts/slideLayout1.xml" /><Relationship Id="rId6" Type="http://schemas.openxmlformats.org/officeDocument/2006/relationships/image" Target="../media/image376.gif" /><Relationship Id="rId5" Type="http://schemas.openxmlformats.org/officeDocument/2006/relationships/image" Target="../media/image375.gif" /><Relationship Id="rId4" Type="http://schemas.openxmlformats.org/officeDocument/2006/relationships/image" Target="../media/image374.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15361" name="Rectangle 1"/>
          <p:cNvSpPr>
            <a:spLocks noChangeArrowheads="1"/>
          </p:cNvSpPr>
          <p:nvPr/>
        </p:nvSpPr>
        <p:spPr bwMode="auto">
          <a:xfrm>
            <a:off x="251520" y="1988840"/>
            <a:ext cx="8727966"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5400" b="1" i="0" u="none" strike="noStrike" cap="none" normalizeH="0" baseline="0" dirty="0">
                <a:ln>
                  <a:noFill/>
                </a:ln>
                <a:solidFill>
                  <a:schemeClr val="accent2">
                    <a:lumMod val="50000"/>
                  </a:schemeClr>
                </a:solidFill>
                <a:effectLst/>
                <a:latin typeface="Times New Roman" pitchFamily="18" charset="0"/>
                <a:ea typeface="Calibri" pitchFamily="34" charset="0"/>
                <a:cs typeface="Times New Roman" pitchFamily="18" charset="0"/>
              </a:rPr>
              <a:t>Сто книг, </a:t>
            </a:r>
            <a:endParaRPr kumimoji="0" lang="ru-RU" sz="5400" b="0" i="0" u="none" strike="noStrike" cap="none" normalizeH="0" baseline="0" dirty="0">
              <a:ln>
                <a:noFill/>
              </a:ln>
              <a:solidFill>
                <a:schemeClr val="accent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5400" b="1" i="0" u="none" strike="noStrike" cap="none" normalizeH="0" baseline="0" dirty="0">
                <a:ln>
                  <a:noFill/>
                </a:ln>
                <a:solidFill>
                  <a:schemeClr val="accent2">
                    <a:lumMod val="50000"/>
                  </a:schemeClr>
                </a:solidFill>
                <a:effectLst/>
                <a:latin typeface="Times New Roman" pitchFamily="18" charset="0"/>
                <a:ea typeface="Calibri" pitchFamily="34" charset="0"/>
                <a:cs typeface="Times New Roman" pitchFamily="18" charset="0"/>
              </a:rPr>
              <a:t>которые должен прочитать</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5400" b="1" i="0" u="none" strike="noStrike" cap="none" normalizeH="0" baseline="0" dirty="0">
                <a:ln>
                  <a:noFill/>
                </a:ln>
                <a:solidFill>
                  <a:schemeClr val="accent2">
                    <a:lumMod val="50000"/>
                  </a:schemeClr>
                </a:solidFill>
                <a:effectLst/>
                <a:latin typeface="Times New Roman" pitchFamily="18" charset="0"/>
                <a:ea typeface="Calibri" pitchFamily="34" charset="0"/>
                <a:cs typeface="Times New Roman" pitchFamily="18" charset="0"/>
              </a:rPr>
              <a:t> каждый</a:t>
            </a:r>
            <a:endParaRPr kumimoji="0" lang="ru-RU" sz="5400" b="0" i="0" u="none" strike="noStrike" cap="none" normalizeH="0" baseline="0" dirty="0">
              <a:ln>
                <a:noFill/>
              </a:ln>
              <a:solidFill>
                <a:schemeClr val="accent2">
                  <a:lumMod val="50000"/>
                </a:schemeClr>
              </a:solidFill>
              <a:effectLst/>
              <a:latin typeface="Arial" pitchFamily="34" charset="0"/>
              <a:cs typeface="Arial" pitchFamily="34" charset="0"/>
            </a:endParaRPr>
          </a:p>
        </p:txBody>
      </p:sp>
      <p:pic>
        <p:nvPicPr>
          <p:cNvPr id="82946" name="Picture 2" descr="https://mail.kz/upload/media/61eb1e2cc46804ae2fe1ee24edef5d55.jpg"/>
          <p:cNvPicPr>
            <a:picLocks noChangeAspect="1" noChangeArrowheads="1"/>
          </p:cNvPicPr>
          <p:nvPr/>
        </p:nvPicPr>
        <p:blipFill>
          <a:blip r:embed="rId3" cstate="print"/>
          <a:srcRect/>
          <a:stretch>
            <a:fillRect/>
          </a:stretch>
        </p:blipFill>
        <p:spPr bwMode="auto">
          <a:xfrm>
            <a:off x="6228184" y="260648"/>
            <a:ext cx="2592288" cy="1445700"/>
          </a:xfrm>
          <a:prstGeom prst="rect">
            <a:avLst/>
          </a:prstGeom>
          <a:noFill/>
        </p:spPr>
      </p:pic>
      <p:pic>
        <p:nvPicPr>
          <p:cNvPr id="10" name="Рисунок 9"/>
          <p:cNvPicPr/>
          <p:nvPr/>
        </p:nvPicPr>
        <p:blipFill>
          <a:blip r:embed="rId4"/>
          <a:stretch>
            <a:fillRect/>
          </a:stretch>
        </p:blipFill>
        <p:spPr bwMode="auto">
          <a:xfrm>
            <a:off x="208547" y="4230770"/>
            <a:ext cx="2548751" cy="2426704"/>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90114" name="Picture 2" descr="https://mmedia.ozone.ru/multimedia/1023389162.jpg"/>
          <p:cNvPicPr>
            <a:picLocks noChangeAspect="1" noChangeArrowheads="1"/>
          </p:cNvPicPr>
          <p:nvPr/>
        </p:nvPicPr>
        <p:blipFill>
          <a:blip r:embed="rId3" cstate="print"/>
          <a:srcRect/>
          <a:stretch>
            <a:fillRect/>
          </a:stretch>
        </p:blipFill>
        <p:spPr bwMode="auto">
          <a:xfrm>
            <a:off x="395536" y="2996952"/>
            <a:ext cx="2316837" cy="3645024"/>
          </a:xfrm>
          <a:prstGeom prst="rect">
            <a:avLst/>
          </a:prstGeom>
          <a:noFill/>
        </p:spPr>
      </p:pic>
      <p:pic>
        <p:nvPicPr>
          <p:cNvPr id="90116" name="Picture 4" descr="https://cdn.fishki.net/upload/post/2016/09/11/2071118/genri.jpg"/>
          <p:cNvPicPr>
            <a:picLocks noChangeAspect="1" noChangeArrowheads="1"/>
          </p:cNvPicPr>
          <p:nvPr/>
        </p:nvPicPr>
        <p:blipFill>
          <a:blip r:embed="rId4" cstate="print"/>
          <a:srcRect/>
          <a:stretch>
            <a:fillRect/>
          </a:stretch>
        </p:blipFill>
        <p:spPr bwMode="auto">
          <a:xfrm>
            <a:off x="899592" y="188640"/>
            <a:ext cx="1329612" cy="1772816"/>
          </a:xfrm>
          <a:prstGeom prst="rect">
            <a:avLst/>
          </a:prstGeom>
          <a:noFill/>
        </p:spPr>
      </p:pic>
      <p:sp>
        <p:nvSpPr>
          <p:cNvPr id="10" name="Прямоугольник 9"/>
          <p:cNvSpPr/>
          <p:nvPr/>
        </p:nvSpPr>
        <p:spPr>
          <a:xfrm>
            <a:off x="827584" y="2204864"/>
            <a:ext cx="1349896" cy="369332"/>
          </a:xfrm>
          <a:prstGeom prst="rect">
            <a:avLst/>
          </a:prstGeom>
        </p:spPr>
        <p:txBody>
          <a:bodyPr wrap="square">
            <a:spAutoFit/>
          </a:bodyPr>
          <a:lstStyle/>
          <a:p>
            <a:pPr algn="ctr"/>
            <a:r>
              <a:rPr lang="ru-RU" sz="900" dirty="0"/>
              <a:t>О.Генри</a:t>
            </a:r>
          </a:p>
          <a:p>
            <a:pPr algn="ctr"/>
            <a:r>
              <a:rPr lang="ru-RU" sz="900" dirty="0"/>
              <a:t>(1862-1910)</a:t>
            </a:r>
          </a:p>
        </p:txBody>
      </p:sp>
      <p:sp>
        <p:nvSpPr>
          <p:cNvPr id="11" name="Прямоугольник 10"/>
          <p:cNvSpPr/>
          <p:nvPr/>
        </p:nvSpPr>
        <p:spPr>
          <a:xfrm>
            <a:off x="3851920" y="908720"/>
            <a:ext cx="4572000" cy="2062103"/>
          </a:xfrm>
          <a:prstGeom prst="rect">
            <a:avLst/>
          </a:prstGeom>
        </p:spPr>
        <p:txBody>
          <a:bodyPr>
            <a:spAutoFit/>
          </a:bodyPr>
          <a:lstStyle/>
          <a:p>
            <a:r>
              <a:rPr lang="ru-RU" sz="1600" dirty="0"/>
              <a:t>       О. Генри - один из не многих писателей, способный кратко и в лёгкой юмористичной форме передать суть человеческих взаимоотношений.</a:t>
            </a:r>
          </a:p>
          <a:p>
            <a:r>
              <a:rPr lang="ru-RU" sz="1600"/>
              <a:t>        </a:t>
            </a:r>
            <a:r>
              <a:rPr lang="ru-RU" sz="1600" dirty="0"/>
              <a:t>Его герои - это люди из реального мира. У них разная работа, статус и характеры, они разного возраста и образования, но они вполне определённо реагируют на разные ситуации.</a:t>
            </a:r>
          </a:p>
        </p:txBody>
      </p:sp>
      <p:pic>
        <p:nvPicPr>
          <p:cNvPr id="90118" name="Picture 6" descr="http://qrcoder.ru/code/?http%3A%2F%2Fknijky.ru%2Fauthors%2Fo-genri&amp;4&amp;0"/>
          <p:cNvPicPr>
            <a:picLocks noChangeAspect="1" noChangeArrowheads="1"/>
          </p:cNvPicPr>
          <p:nvPr/>
        </p:nvPicPr>
        <p:blipFill>
          <a:blip r:embed="rId5" cstate="print"/>
          <a:srcRect/>
          <a:stretch>
            <a:fillRect/>
          </a:stretch>
        </p:blipFill>
        <p:spPr bwMode="auto">
          <a:xfrm>
            <a:off x="3563888" y="4941168"/>
            <a:ext cx="1008112" cy="1008112"/>
          </a:xfrm>
          <a:prstGeom prst="rect">
            <a:avLst/>
          </a:prstGeom>
          <a:noFill/>
        </p:spPr>
      </p:pic>
      <p:pic>
        <p:nvPicPr>
          <p:cNvPr id="90120" name="Picture 8" descr="http://qrcoder.ru/code/?http%3A%2F%2Faudioknigi.club%2Fauthor%2F%CE.%2520%C3%E5%ED%F0%E8%2F&amp;4&amp;0"/>
          <p:cNvPicPr>
            <a:picLocks noChangeAspect="1" noChangeArrowheads="1"/>
          </p:cNvPicPr>
          <p:nvPr/>
        </p:nvPicPr>
        <p:blipFill>
          <a:blip r:embed="rId6" cstate="print"/>
          <a:srcRect/>
          <a:stretch>
            <a:fillRect/>
          </a:stretch>
        </p:blipFill>
        <p:spPr bwMode="auto">
          <a:xfrm>
            <a:off x="5220072" y="5013176"/>
            <a:ext cx="1008112" cy="1008112"/>
          </a:xfrm>
          <a:prstGeom prst="rect">
            <a:avLst/>
          </a:prstGeom>
          <a:noFill/>
        </p:spPr>
      </p:pic>
      <p:pic>
        <p:nvPicPr>
          <p:cNvPr id="90122" name="Picture 10" descr="http://qrcoder.ru/code/?http%3A%2F%2Fmy.mail.ru%2Fmail%2Fmarkell.ufa%2Fvideo%2F17470&amp;4&amp;0"/>
          <p:cNvPicPr>
            <a:picLocks noChangeAspect="1" noChangeArrowheads="1"/>
          </p:cNvPicPr>
          <p:nvPr/>
        </p:nvPicPr>
        <p:blipFill>
          <a:blip r:embed="rId7" cstate="print"/>
          <a:srcRect/>
          <a:stretch>
            <a:fillRect/>
          </a:stretch>
        </p:blipFill>
        <p:spPr bwMode="auto">
          <a:xfrm>
            <a:off x="7092280" y="5013176"/>
            <a:ext cx="986036" cy="98603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347864" y="404664"/>
            <a:ext cx="5220072" cy="3046988"/>
          </a:xfrm>
          <a:prstGeom prst="rect">
            <a:avLst/>
          </a:prstGeom>
        </p:spPr>
        <p:txBody>
          <a:bodyPr wrap="square">
            <a:spAutoFit/>
          </a:bodyPr>
          <a:lstStyle/>
          <a:p>
            <a:r>
              <a:rPr lang="ru-RU" sz="1600" dirty="0"/>
              <a:t>        Приключения Шерлока Холмса и доктора Уотсона - не просто классика детективной литературы. Не просто книги, которыми зачитываются уже сто лет. Не просто произведения, переведенные на все существующие языки. </a:t>
            </a:r>
          </a:p>
          <a:p>
            <a:r>
              <a:rPr lang="ru-RU" sz="1600" dirty="0"/>
              <a:t>       Приключения Шерлока Холмса и доктора Уотсона - это самые знаменитые детективные истории на свете. Их любят. Их помнят. Их экранизировали бессчетное число раз. Они - лучшие из лучших. </a:t>
            </a:r>
          </a:p>
          <a:p>
            <a:r>
              <a:rPr lang="ru-RU" sz="1600" dirty="0"/>
              <a:t>          Даже время не властно над величайшим сыщиком всех времен и народов Шерлоком Холмсом и его верным другом доктором Уотсоном. </a:t>
            </a:r>
          </a:p>
        </p:txBody>
      </p:sp>
      <p:pic>
        <p:nvPicPr>
          <p:cNvPr id="91138" name="Picture 2" descr="https://mmedia.ozone.ru/multimedia/1020251109.jpg"/>
          <p:cNvPicPr>
            <a:picLocks noChangeAspect="1" noChangeArrowheads="1"/>
          </p:cNvPicPr>
          <p:nvPr/>
        </p:nvPicPr>
        <p:blipFill>
          <a:blip r:embed="rId3" cstate="print"/>
          <a:srcRect/>
          <a:stretch>
            <a:fillRect/>
          </a:stretch>
        </p:blipFill>
        <p:spPr bwMode="auto">
          <a:xfrm>
            <a:off x="539552" y="3501008"/>
            <a:ext cx="2016224" cy="3157894"/>
          </a:xfrm>
          <a:prstGeom prst="rect">
            <a:avLst/>
          </a:prstGeom>
          <a:noFill/>
        </p:spPr>
      </p:pic>
      <p:sp>
        <p:nvSpPr>
          <p:cNvPr id="10" name="Прямоугольник 9"/>
          <p:cNvSpPr/>
          <p:nvPr/>
        </p:nvSpPr>
        <p:spPr>
          <a:xfrm>
            <a:off x="683568" y="2348880"/>
            <a:ext cx="1853952" cy="369332"/>
          </a:xfrm>
          <a:prstGeom prst="rect">
            <a:avLst/>
          </a:prstGeom>
        </p:spPr>
        <p:txBody>
          <a:bodyPr wrap="square">
            <a:spAutoFit/>
          </a:bodyPr>
          <a:lstStyle/>
          <a:p>
            <a:pPr algn="ctr"/>
            <a:r>
              <a:rPr lang="ru-RU" sz="900" dirty="0"/>
              <a:t>Артур </a:t>
            </a:r>
            <a:r>
              <a:rPr lang="ru-RU" sz="900" dirty="0" err="1"/>
              <a:t>Конан</a:t>
            </a:r>
            <a:r>
              <a:rPr lang="ru-RU" sz="900" dirty="0"/>
              <a:t> Дойл</a:t>
            </a:r>
          </a:p>
          <a:p>
            <a:pPr algn="ctr"/>
            <a:r>
              <a:rPr lang="ru-RU" sz="900" dirty="0"/>
              <a:t>(1859-1930)</a:t>
            </a:r>
          </a:p>
        </p:txBody>
      </p:sp>
      <p:pic>
        <p:nvPicPr>
          <p:cNvPr id="91140" name="Picture 4" descr="https://24smi.org/public/media/resize/660x-/celebrity/2017/08/21/XclrQ8x2oChi_artur-konan-doil.jpg"/>
          <p:cNvPicPr>
            <a:picLocks noChangeAspect="1" noChangeArrowheads="1"/>
          </p:cNvPicPr>
          <p:nvPr/>
        </p:nvPicPr>
        <p:blipFill>
          <a:blip r:embed="rId4" cstate="print"/>
          <a:srcRect/>
          <a:stretch>
            <a:fillRect/>
          </a:stretch>
        </p:blipFill>
        <p:spPr bwMode="auto">
          <a:xfrm>
            <a:off x="971600" y="404664"/>
            <a:ext cx="1302657" cy="1728192"/>
          </a:xfrm>
          <a:prstGeom prst="rect">
            <a:avLst/>
          </a:prstGeom>
          <a:noFill/>
        </p:spPr>
      </p:pic>
      <p:pic>
        <p:nvPicPr>
          <p:cNvPr id="91142" name="Picture 6" descr="http://qrcoder.ru/code/?http%3A%2F%2Flibrebook.me%2Fthe_adventures_of_sherlock_holmes&amp;4&amp;0"/>
          <p:cNvPicPr>
            <a:picLocks noChangeAspect="1" noChangeArrowheads="1"/>
          </p:cNvPicPr>
          <p:nvPr/>
        </p:nvPicPr>
        <p:blipFill>
          <a:blip r:embed="rId5" cstate="print"/>
          <a:srcRect/>
          <a:stretch>
            <a:fillRect/>
          </a:stretch>
        </p:blipFill>
        <p:spPr bwMode="auto">
          <a:xfrm>
            <a:off x="3635896" y="5013176"/>
            <a:ext cx="936104" cy="936104"/>
          </a:xfrm>
          <a:prstGeom prst="rect">
            <a:avLst/>
          </a:prstGeom>
          <a:noFill/>
        </p:spPr>
      </p:pic>
      <p:pic>
        <p:nvPicPr>
          <p:cNvPr id="91144" name="Picture 8" descr="http://qrcoder.ru/code/?http%3A%2F%2Faudioknigi.club%2Fartur-konan-doyl-sherlok-holms-i-doktor-vatson&amp;4&amp;0"/>
          <p:cNvPicPr>
            <a:picLocks noChangeAspect="1" noChangeArrowheads="1"/>
          </p:cNvPicPr>
          <p:nvPr/>
        </p:nvPicPr>
        <p:blipFill>
          <a:blip r:embed="rId6" cstate="print"/>
          <a:srcRect/>
          <a:stretch>
            <a:fillRect/>
          </a:stretch>
        </p:blipFill>
        <p:spPr bwMode="auto">
          <a:xfrm>
            <a:off x="5436096" y="5013176"/>
            <a:ext cx="864096" cy="864096"/>
          </a:xfrm>
          <a:prstGeom prst="rect">
            <a:avLst/>
          </a:prstGeom>
          <a:noFill/>
        </p:spPr>
      </p:pic>
      <p:pic>
        <p:nvPicPr>
          <p:cNvPr id="91146" name="Picture 10" descr="http://qrcoder.ru/code/?http%3A%2F%2Fwww.ivi.ru%2Fwatch%2Fsherlok_holms_i_doktor_vatson&amp;4&amp;0"/>
          <p:cNvPicPr>
            <a:picLocks noChangeAspect="1" noChangeArrowheads="1"/>
          </p:cNvPicPr>
          <p:nvPr/>
        </p:nvPicPr>
        <p:blipFill>
          <a:blip r:embed="rId7" cstate="print"/>
          <a:srcRect/>
          <a:stretch>
            <a:fillRect/>
          </a:stretch>
        </p:blipFill>
        <p:spPr bwMode="auto">
          <a:xfrm>
            <a:off x="6948264" y="4991100"/>
            <a:ext cx="1008112" cy="1008112"/>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72706" name="Picture 2" descr="http://img.litmir.biz/144757.jpg"/>
          <p:cNvPicPr>
            <a:picLocks noChangeAspect="1" noChangeArrowheads="1"/>
          </p:cNvPicPr>
          <p:nvPr/>
        </p:nvPicPr>
        <p:blipFill>
          <a:blip r:embed="rId3" cstate="print"/>
          <a:srcRect/>
          <a:stretch>
            <a:fillRect/>
          </a:stretch>
        </p:blipFill>
        <p:spPr bwMode="auto">
          <a:xfrm>
            <a:off x="395536" y="3573016"/>
            <a:ext cx="2283158" cy="3092908"/>
          </a:xfrm>
          <a:prstGeom prst="rect">
            <a:avLst/>
          </a:prstGeom>
          <a:noFill/>
        </p:spPr>
      </p:pic>
      <p:pic>
        <p:nvPicPr>
          <p:cNvPr id="72708" name="Picture 4" descr="http://art-ur.com.ua/images/product-image/1/IMG_3515.jpg"/>
          <p:cNvPicPr>
            <a:picLocks noChangeAspect="1" noChangeArrowheads="1"/>
          </p:cNvPicPr>
          <p:nvPr/>
        </p:nvPicPr>
        <p:blipFill>
          <a:blip r:embed="rId4" cstate="print"/>
          <a:srcRect/>
          <a:stretch>
            <a:fillRect/>
          </a:stretch>
        </p:blipFill>
        <p:spPr bwMode="auto">
          <a:xfrm>
            <a:off x="899592" y="332656"/>
            <a:ext cx="1377060" cy="1845544"/>
          </a:xfrm>
          <a:prstGeom prst="rect">
            <a:avLst/>
          </a:prstGeom>
          <a:noFill/>
        </p:spPr>
      </p:pic>
      <p:sp>
        <p:nvSpPr>
          <p:cNvPr id="10" name="Прямоугольник 9"/>
          <p:cNvSpPr/>
          <p:nvPr/>
        </p:nvSpPr>
        <p:spPr>
          <a:xfrm>
            <a:off x="683568" y="2420888"/>
            <a:ext cx="1853952" cy="369332"/>
          </a:xfrm>
          <a:prstGeom prst="rect">
            <a:avLst/>
          </a:prstGeom>
        </p:spPr>
        <p:txBody>
          <a:bodyPr wrap="square">
            <a:spAutoFit/>
          </a:bodyPr>
          <a:lstStyle/>
          <a:p>
            <a:pPr algn="ctr"/>
            <a:r>
              <a:rPr lang="ru-RU" sz="900" dirty="0"/>
              <a:t>Тарас Григорьевич Шевченко</a:t>
            </a:r>
          </a:p>
          <a:p>
            <a:pPr algn="ctr"/>
            <a:r>
              <a:rPr lang="ru-RU" sz="900" dirty="0"/>
              <a:t>(1814-1861)</a:t>
            </a:r>
          </a:p>
        </p:txBody>
      </p:sp>
      <p:pic>
        <p:nvPicPr>
          <p:cNvPr id="72710" name="Picture 6" descr="http://qrcoder.ru/code/?http%3A%2F%2Ffictionbook.ru%2Fauthor%2Ftaras_shevchenko%2Fkobzar_v_perevode_russkih_pisateleyi%2Fread_online.html&amp;4&amp;0"/>
          <p:cNvPicPr>
            <a:picLocks noChangeAspect="1" noChangeArrowheads="1"/>
          </p:cNvPicPr>
          <p:nvPr/>
        </p:nvPicPr>
        <p:blipFill>
          <a:blip r:embed="rId5" cstate="print"/>
          <a:srcRect/>
          <a:stretch>
            <a:fillRect/>
          </a:stretch>
        </p:blipFill>
        <p:spPr bwMode="auto">
          <a:xfrm>
            <a:off x="3635896" y="5013176"/>
            <a:ext cx="864096" cy="864096"/>
          </a:xfrm>
          <a:prstGeom prst="rect">
            <a:avLst/>
          </a:prstGeom>
          <a:noFill/>
        </p:spPr>
      </p:pic>
      <p:pic>
        <p:nvPicPr>
          <p:cNvPr id="72712" name="Picture 8" descr="http://qrcoder.ru/code/?http%3A%2F%2Faudiokniga.me%2Fkobzar&amp;4&amp;0"/>
          <p:cNvPicPr>
            <a:picLocks noChangeAspect="1" noChangeArrowheads="1"/>
          </p:cNvPicPr>
          <p:nvPr/>
        </p:nvPicPr>
        <p:blipFill>
          <a:blip r:embed="rId6" cstate="print"/>
          <a:srcRect/>
          <a:stretch>
            <a:fillRect/>
          </a:stretch>
        </p:blipFill>
        <p:spPr bwMode="auto">
          <a:xfrm>
            <a:off x="5220072" y="4941168"/>
            <a:ext cx="1049660" cy="1049660"/>
          </a:xfrm>
          <a:prstGeom prst="rect">
            <a:avLst/>
          </a:prstGeom>
          <a:noFill/>
        </p:spPr>
      </p:pic>
      <p:sp>
        <p:nvSpPr>
          <p:cNvPr id="13" name="Прямоугольник 12"/>
          <p:cNvSpPr/>
          <p:nvPr/>
        </p:nvSpPr>
        <p:spPr>
          <a:xfrm>
            <a:off x="3851920" y="620688"/>
            <a:ext cx="4572000" cy="3046988"/>
          </a:xfrm>
          <a:prstGeom prst="rect">
            <a:avLst/>
          </a:prstGeom>
        </p:spPr>
        <p:txBody>
          <a:bodyPr>
            <a:spAutoFit/>
          </a:bodyPr>
          <a:lstStyle/>
          <a:p>
            <a:r>
              <a:rPr lang="ru-RU" sz="1600" dirty="0"/>
              <a:t>        Тарас Григорович Шевченко - великий украинский поэт и художник. Один из величайших гениев своего времени. </a:t>
            </a:r>
          </a:p>
          <a:p>
            <a:r>
              <a:rPr lang="ru-RU" sz="1600" dirty="0"/>
              <a:t>          Произведения поэта – это боль о судьбе родной Украины, они учат любить свою землю, ценить свою историю.</a:t>
            </a:r>
          </a:p>
          <a:p>
            <a:r>
              <a:rPr lang="ru-RU" sz="1600" dirty="0"/>
              <a:t>           Не зря «Кобзарь» стал настольной книгой многих поколений украинцев и он актуален во все времена.</a:t>
            </a:r>
          </a:p>
          <a:p>
            <a:r>
              <a:rPr lang="ru-RU" sz="1600" dirty="0"/>
              <a:t>           Апостол правды и свободы, величайший поэт и пророк оставил нам богатое наследие, которое мы должны ценить.</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71682" name="Picture 2" descr="https://mmedia.ozone.ru/multimedia/1022667269.jpg"/>
          <p:cNvPicPr>
            <a:picLocks noChangeAspect="1" noChangeArrowheads="1"/>
          </p:cNvPicPr>
          <p:nvPr/>
        </p:nvPicPr>
        <p:blipFill>
          <a:blip r:embed="rId3" cstate="print"/>
          <a:srcRect/>
          <a:stretch>
            <a:fillRect/>
          </a:stretch>
        </p:blipFill>
        <p:spPr bwMode="auto">
          <a:xfrm>
            <a:off x="395536" y="3068960"/>
            <a:ext cx="2301478" cy="3600400"/>
          </a:xfrm>
          <a:prstGeom prst="rect">
            <a:avLst/>
          </a:prstGeom>
          <a:noFill/>
        </p:spPr>
      </p:pic>
      <p:pic>
        <p:nvPicPr>
          <p:cNvPr id="71684" name="Picture 4" descr="http://3.bp.blogspot.com/-sSTOxa4iVs0/UQmSF5bGq1I/AAAAAAAAD3A/1YqED6OrrKo/s1600/zusak.jpg"/>
          <p:cNvPicPr>
            <a:picLocks noChangeAspect="1" noChangeArrowheads="1"/>
          </p:cNvPicPr>
          <p:nvPr/>
        </p:nvPicPr>
        <p:blipFill>
          <a:blip r:embed="rId4" cstate="print"/>
          <a:srcRect/>
          <a:stretch>
            <a:fillRect/>
          </a:stretch>
        </p:blipFill>
        <p:spPr bwMode="auto">
          <a:xfrm>
            <a:off x="755576" y="404664"/>
            <a:ext cx="1440160" cy="1440160"/>
          </a:xfrm>
          <a:prstGeom prst="rect">
            <a:avLst/>
          </a:prstGeom>
          <a:noFill/>
        </p:spPr>
      </p:pic>
      <p:sp>
        <p:nvSpPr>
          <p:cNvPr id="10" name="Прямоугольник 9"/>
          <p:cNvSpPr/>
          <p:nvPr/>
        </p:nvSpPr>
        <p:spPr>
          <a:xfrm>
            <a:off x="683568" y="2060848"/>
            <a:ext cx="1565920" cy="369332"/>
          </a:xfrm>
          <a:prstGeom prst="rect">
            <a:avLst/>
          </a:prstGeom>
        </p:spPr>
        <p:txBody>
          <a:bodyPr wrap="square">
            <a:spAutoFit/>
          </a:bodyPr>
          <a:lstStyle/>
          <a:p>
            <a:pPr algn="ctr"/>
            <a:r>
              <a:rPr lang="ru-RU" sz="900" dirty="0" err="1"/>
              <a:t>Маркус</a:t>
            </a:r>
            <a:r>
              <a:rPr lang="ru-RU" sz="900" dirty="0"/>
              <a:t> </a:t>
            </a:r>
            <a:r>
              <a:rPr lang="ru-RU" sz="900" dirty="0" err="1"/>
              <a:t>Зусак</a:t>
            </a:r>
            <a:endParaRPr lang="ru-RU" sz="900" dirty="0"/>
          </a:p>
          <a:p>
            <a:pPr algn="ctr"/>
            <a:r>
              <a:rPr lang="ru-RU" sz="900" dirty="0"/>
              <a:t>(род. 1975 г.)</a:t>
            </a:r>
          </a:p>
        </p:txBody>
      </p:sp>
      <p:sp>
        <p:nvSpPr>
          <p:cNvPr id="11" name="Прямоугольник 10"/>
          <p:cNvSpPr/>
          <p:nvPr/>
        </p:nvSpPr>
        <p:spPr>
          <a:xfrm>
            <a:off x="4067944" y="404664"/>
            <a:ext cx="4572000" cy="1877437"/>
          </a:xfrm>
          <a:prstGeom prst="rect">
            <a:avLst/>
          </a:prstGeom>
        </p:spPr>
        <p:txBody>
          <a:bodyPr>
            <a:spAutoFit/>
          </a:bodyPr>
          <a:lstStyle/>
          <a:p>
            <a:r>
              <a:rPr lang="ru-RU" dirty="0"/>
              <a:t>        </a:t>
            </a:r>
            <a:r>
              <a:rPr lang="ru-RU" sz="1600" dirty="0"/>
              <a:t>«Книжный вор» австралийского писателя </a:t>
            </a:r>
            <a:r>
              <a:rPr lang="ru-RU" sz="1600" dirty="0" err="1"/>
              <a:t>Маркуса</a:t>
            </a:r>
            <a:r>
              <a:rPr lang="ru-RU" sz="1600" dirty="0"/>
              <a:t> </a:t>
            </a:r>
            <a:r>
              <a:rPr lang="ru-RU" sz="1600" dirty="0" err="1"/>
              <a:t>Зусака</a:t>
            </a:r>
            <a:r>
              <a:rPr lang="ru-RU" sz="1600" dirty="0"/>
              <a:t>  - одна из самых запоминающихся книг последних лет.</a:t>
            </a:r>
          </a:p>
          <a:p>
            <a:r>
              <a:rPr lang="ru-RU" sz="1600" dirty="0"/>
              <a:t>        То ли реалистичная сказка, то ли сказочная быль, от которой невозможно оторваться, пусть даже финал и известен с самого начала.</a:t>
            </a:r>
          </a:p>
          <a:p>
            <a:endParaRPr lang="ru-RU" dirty="0"/>
          </a:p>
        </p:txBody>
      </p:sp>
      <p:pic>
        <p:nvPicPr>
          <p:cNvPr id="71686" name="Picture 6" descr="http://qrcoder.ru/code/?http%3A%2F%2Fknizhnik.org%2Fmarkus-zuzak%2Fknizhnyj-vor%2F1&amp;4&amp;0"/>
          <p:cNvPicPr>
            <a:picLocks noChangeAspect="1" noChangeArrowheads="1"/>
          </p:cNvPicPr>
          <p:nvPr/>
        </p:nvPicPr>
        <p:blipFill>
          <a:blip r:embed="rId5" cstate="print"/>
          <a:srcRect/>
          <a:stretch>
            <a:fillRect/>
          </a:stretch>
        </p:blipFill>
        <p:spPr bwMode="auto">
          <a:xfrm>
            <a:off x="3563888" y="4941168"/>
            <a:ext cx="1008112" cy="1008112"/>
          </a:xfrm>
          <a:prstGeom prst="rect">
            <a:avLst/>
          </a:prstGeom>
          <a:noFill/>
        </p:spPr>
      </p:pic>
      <p:pic>
        <p:nvPicPr>
          <p:cNvPr id="71688" name="Picture 8" descr="http://qrcoder.ru/code/?http%3A%2F%2Faudioknigi.club%2Fzuzak-markus-knizhnyy-vor&amp;4&amp;0"/>
          <p:cNvPicPr>
            <a:picLocks noChangeAspect="1" noChangeArrowheads="1"/>
          </p:cNvPicPr>
          <p:nvPr/>
        </p:nvPicPr>
        <p:blipFill>
          <a:blip r:embed="rId6" cstate="print"/>
          <a:srcRect/>
          <a:stretch>
            <a:fillRect/>
          </a:stretch>
        </p:blipFill>
        <p:spPr bwMode="auto">
          <a:xfrm>
            <a:off x="5292080" y="4941168"/>
            <a:ext cx="936104" cy="936104"/>
          </a:xfrm>
          <a:prstGeom prst="rect">
            <a:avLst/>
          </a:prstGeom>
          <a:noFill/>
        </p:spPr>
      </p:pic>
      <p:pic>
        <p:nvPicPr>
          <p:cNvPr id="71690" name="Picture 10" descr="http://qrcoder.ru/code/?http%3A%2F%2Fkinogo.by%2F1774-vorovka-knig-2013-smotret-onlayn.html&amp;4&amp;0"/>
          <p:cNvPicPr>
            <a:picLocks noChangeAspect="1" noChangeArrowheads="1"/>
          </p:cNvPicPr>
          <p:nvPr/>
        </p:nvPicPr>
        <p:blipFill>
          <a:blip r:embed="rId7" cstate="print"/>
          <a:srcRect/>
          <a:stretch>
            <a:fillRect/>
          </a:stretch>
        </p:blipFill>
        <p:spPr bwMode="auto">
          <a:xfrm>
            <a:off x="7020272" y="4941168"/>
            <a:ext cx="936104" cy="93610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70658" name="Picture 2" descr="https://files.books.ru/pic/4625001-4626000/4625831/004625831_1.jpg"/>
          <p:cNvPicPr>
            <a:picLocks noChangeAspect="1" noChangeArrowheads="1"/>
          </p:cNvPicPr>
          <p:nvPr/>
        </p:nvPicPr>
        <p:blipFill>
          <a:blip r:embed="rId3" cstate="print"/>
          <a:srcRect/>
          <a:stretch>
            <a:fillRect/>
          </a:stretch>
        </p:blipFill>
        <p:spPr bwMode="auto">
          <a:xfrm>
            <a:off x="467544" y="3212976"/>
            <a:ext cx="2195736" cy="3459248"/>
          </a:xfrm>
          <a:prstGeom prst="rect">
            <a:avLst/>
          </a:prstGeom>
          <a:noFill/>
        </p:spPr>
      </p:pic>
      <p:pic>
        <p:nvPicPr>
          <p:cNvPr id="70660" name="Picture 4" descr="https://4.bp.blogspot.com/-6c_riWUGxlA/Vsx2kS5QfJI/AAAAAAAADzA/t0Q9oex9tzw/s1600/fb28df90-eb4d-4385-b041-c55fa65a5485-1456x2040.jpeg"/>
          <p:cNvPicPr>
            <a:picLocks noChangeAspect="1" noChangeArrowheads="1"/>
          </p:cNvPicPr>
          <p:nvPr/>
        </p:nvPicPr>
        <p:blipFill>
          <a:blip r:embed="rId4" cstate="print"/>
          <a:srcRect/>
          <a:stretch>
            <a:fillRect/>
          </a:stretch>
        </p:blipFill>
        <p:spPr bwMode="auto">
          <a:xfrm>
            <a:off x="971600" y="404664"/>
            <a:ext cx="1438693" cy="2016224"/>
          </a:xfrm>
          <a:prstGeom prst="rect">
            <a:avLst/>
          </a:prstGeom>
          <a:noFill/>
        </p:spPr>
      </p:pic>
      <p:sp>
        <p:nvSpPr>
          <p:cNvPr id="10" name="Прямоугольник 9"/>
          <p:cNvSpPr/>
          <p:nvPr/>
        </p:nvSpPr>
        <p:spPr>
          <a:xfrm>
            <a:off x="827584" y="2564904"/>
            <a:ext cx="1637928" cy="369332"/>
          </a:xfrm>
          <a:prstGeom prst="rect">
            <a:avLst/>
          </a:prstGeom>
        </p:spPr>
        <p:txBody>
          <a:bodyPr wrap="square">
            <a:spAutoFit/>
          </a:bodyPr>
          <a:lstStyle/>
          <a:p>
            <a:pPr algn="ctr"/>
            <a:r>
              <a:rPr lang="ru-RU" sz="900" dirty="0" err="1"/>
              <a:t>Юкио</a:t>
            </a:r>
            <a:r>
              <a:rPr lang="ru-RU" sz="900" dirty="0"/>
              <a:t> </a:t>
            </a:r>
            <a:r>
              <a:rPr lang="ru-RU" sz="900" dirty="0" err="1"/>
              <a:t>Мисима</a:t>
            </a:r>
            <a:endParaRPr lang="ru-RU" sz="900" dirty="0"/>
          </a:p>
          <a:p>
            <a:pPr algn="ctr"/>
            <a:r>
              <a:rPr lang="ru-RU" sz="900" dirty="0"/>
              <a:t>(1925-1970)</a:t>
            </a:r>
          </a:p>
        </p:txBody>
      </p:sp>
      <p:sp>
        <p:nvSpPr>
          <p:cNvPr id="11" name="Прямоугольник 10"/>
          <p:cNvSpPr/>
          <p:nvPr/>
        </p:nvSpPr>
        <p:spPr>
          <a:xfrm>
            <a:off x="3779912" y="332656"/>
            <a:ext cx="4860032" cy="2800767"/>
          </a:xfrm>
          <a:prstGeom prst="rect">
            <a:avLst/>
          </a:prstGeom>
        </p:spPr>
        <p:txBody>
          <a:bodyPr wrap="square">
            <a:spAutoFit/>
          </a:bodyPr>
          <a:lstStyle/>
          <a:p>
            <a:pPr algn="just"/>
            <a:r>
              <a:rPr lang="ru-RU" sz="1600" dirty="0"/>
              <a:t>         «Золотой храм» считается одной из вершин творчества </a:t>
            </a:r>
            <a:r>
              <a:rPr lang="ru-RU" sz="1600" dirty="0" err="1"/>
              <a:t>Юкио</a:t>
            </a:r>
            <a:r>
              <a:rPr lang="ru-RU" sz="1600" dirty="0"/>
              <a:t> </a:t>
            </a:r>
            <a:r>
              <a:rPr lang="ru-RU" sz="1600" dirty="0" err="1"/>
              <a:t>Мисима</a:t>
            </a:r>
            <a:r>
              <a:rPr lang="ru-RU" sz="1600" dirty="0"/>
              <a:t> и самым читаемым в мире произведением японской литературы. </a:t>
            </a:r>
          </a:p>
          <a:p>
            <a:pPr algn="just"/>
            <a:r>
              <a:rPr lang="ru-RU" sz="1600" dirty="0"/>
              <a:t>          В его основе — реальная история сожжения молодым монахом храма </a:t>
            </a:r>
            <a:r>
              <a:rPr lang="ru-RU" sz="1600" dirty="0" err="1"/>
              <a:t>Кинкакудзи</a:t>
            </a:r>
            <a:r>
              <a:rPr lang="ru-RU" sz="1600" dirty="0"/>
              <a:t>. Книга о горестном существовании человека, который гонится за красотой, окружающей его повсюду, но остающейся для него непостижимой.</a:t>
            </a:r>
          </a:p>
          <a:p>
            <a:pPr algn="just"/>
            <a:r>
              <a:rPr lang="ru-RU" sz="1600" dirty="0"/>
              <a:t>          Утонченный, атмосферный, завораживающий роман, рассматривающий понятие Красоты, ее истинной сути и предназначения.</a:t>
            </a:r>
          </a:p>
        </p:txBody>
      </p:sp>
      <p:pic>
        <p:nvPicPr>
          <p:cNvPr id="70662" name="Picture 6" descr="http://qrcoder.ru/code/?http%3A%2F%2Floveread.me%2Fread_book.php%3Fid%3D36029%26p%3D7&amp;4&amp;0"/>
          <p:cNvPicPr>
            <a:picLocks noChangeAspect="1" noChangeArrowheads="1"/>
          </p:cNvPicPr>
          <p:nvPr/>
        </p:nvPicPr>
        <p:blipFill>
          <a:blip r:embed="rId5" cstate="print"/>
          <a:srcRect/>
          <a:stretch>
            <a:fillRect/>
          </a:stretch>
        </p:blipFill>
        <p:spPr bwMode="auto">
          <a:xfrm>
            <a:off x="3635896" y="4941168"/>
            <a:ext cx="914028" cy="914028"/>
          </a:xfrm>
          <a:prstGeom prst="rect">
            <a:avLst/>
          </a:prstGeom>
          <a:noFill/>
        </p:spPr>
      </p:pic>
      <p:pic>
        <p:nvPicPr>
          <p:cNvPr id="70664" name="Picture 8" descr="http://qrcoder.ru/code/?http%3A%2F%2Faudiokniga.club%2F905-zolotoi-hram.html&amp;4&amp;0"/>
          <p:cNvPicPr>
            <a:picLocks noChangeAspect="1" noChangeArrowheads="1"/>
          </p:cNvPicPr>
          <p:nvPr/>
        </p:nvPicPr>
        <p:blipFill>
          <a:blip r:embed="rId6" cstate="print"/>
          <a:srcRect/>
          <a:stretch>
            <a:fillRect/>
          </a:stretch>
        </p:blipFill>
        <p:spPr bwMode="auto">
          <a:xfrm>
            <a:off x="5364088" y="5013176"/>
            <a:ext cx="936104" cy="93610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69634" name="Picture 2" descr="http://fiction-books.ru/img/1010878889.jpg"/>
          <p:cNvPicPr>
            <a:picLocks noChangeAspect="1" noChangeArrowheads="1"/>
          </p:cNvPicPr>
          <p:nvPr/>
        </p:nvPicPr>
        <p:blipFill>
          <a:blip r:embed="rId3" cstate="print"/>
          <a:srcRect/>
          <a:stretch>
            <a:fillRect/>
          </a:stretch>
        </p:blipFill>
        <p:spPr bwMode="auto">
          <a:xfrm>
            <a:off x="467544" y="3140968"/>
            <a:ext cx="2232248" cy="3529245"/>
          </a:xfrm>
          <a:prstGeom prst="rect">
            <a:avLst/>
          </a:prstGeom>
          <a:noFill/>
        </p:spPr>
      </p:pic>
      <p:pic>
        <p:nvPicPr>
          <p:cNvPr id="69636" name="Picture 4" descr="https://hkcinema.ru/photo/500-680-57c8450d2b430.jpg"/>
          <p:cNvPicPr>
            <a:picLocks noChangeAspect="1" noChangeArrowheads="1"/>
          </p:cNvPicPr>
          <p:nvPr/>
        </p:nvPicPr>
        <p:blipFill>
          <a:blip r:embed="rId4" cstate="print"/>
          <a:srcRect/>
          <a:stretch>
            <a:fillRect/>
          </a:stretch>
        </p:blipFill>
        <p:spPr bwMode="auto">
          <a:xfrm>
            <a:off x="827584" y="332656"/>
            <a:ext cx="1323677" cy="1800200"/>
          </a:xfrm>
          <a:prstGeom prst="rect">
            <a:avLst/>
          </a:prstGeom>
          <a:noFill/>
        </p:spPr>
      </p:pic>
      <p:sp>
        <p:nvSpPr>
          <p:cNvPr id="10" name="Прямоугольник 9"/>
          <p:cNvSpPr/>
          <p:nvPr/>
        </p:nvSpPr>
        <p:spPr>
          <a:xfrm>
            <a:off x="683568" y="2132856"/>
            <a:ext cx="1565920" cy="369332"/>
          </a:xfrm>
          <a:prstGeom prst="rect">
            <a:avLst/>
          </a:prstGeom>
        </p:spPr>
        <p:txBody>
          <a:bodyPr wrap="square">
            <a:spAutoFit/>
          </a:bodyPr>
          <a:lstStyle/>
          <a:p>
            <a:pPr algn="ctr"/>
            <a:r>
              <a:rPr lang="ru-RU" sz="900" dirty="0"/>
              <a:t>Мо </a:t>
            </a:r>
            <a:r>
              <a:rPr lang="ru-RU" sz="900" dirty="0" err="1"/>
              <a:t>Янь</a:t>
            </a:r>
            <a:endParaRPr lang="ru-RU" sz="900" dirty="0"/>
          </a:p>
          <a:p>
            <a:pPr algn="ctr"/>
            <a:r>
              <a:rPr lang="ru-RU" sz="900" dirty="0"/>
              <a:t>(род. 1955 г.)</a:t>
            </a:r>
          </a:p>
        </p:txBody>
      </p:sp>
      <p:sp>
        <p:nvSpPr>
          <p:cNvPr id="12" name="Прямоугольник 11"/>
          <p:cNvSpPr/>
          <p:nvPr/>
        </p:nvSpPr>
        <p:spPr>
          <a:xfrm>
            <a:off x="3923928" y="548680"/>
            <a:ext cx="4572000" cy="3539430"/>
          </a:xfrm>
          <a:prstGeom prst="rect">
            <a:avLst/>
          </a:prstGeom>
        </p:spPr>
        <p:txBody>
          <a:bodyPr>
            <a:spAutoFit/>
          </a:bodyPr>
          <a:lstStyle/>
          <a:p>
            <a:pPr algn="just"/>
            <a:r>
              <a:rPr lang="ru-RU" sz="1600" dirty="0"/>
              <a:t>          Как и подобает по-настоящему большой книге, роман китайского писателя, лауреата Нобелевской премии, Мо </a:t>
            </a:r>
            <a:r>
              <a:rPr lang="ru-RU" sz="1600" dirty="0" err="1"/>
              <a:t>Янь</a:t>
            </a:r>
            <a:r>
              <a:rPr lang="ru-RU" sz="1600" dirty="0"/>
              <a:t> "Устал рождаться и умирать" сложен, многослоен и многогранен.</a:t>
            </a:r>
          </a:p>
          <a:p>
            <a:pPr algn="just"/>
            <a:r>
              <a:rPr lang="ru-RU" sz="1600" dirty="0"/>
              <a:t>         Его можно воспринимать как семейную сагу в духе </a:t>
            </a:r>
            <a:r>
              <a:rPr lang="ru-RU" sz="1600" dirty="0" err="1"/>
              <a:t>Танидзаки</a:t>
            </a:r>
            <a:r>
              <a:rPr lang="ru-RU" sz="1600" dirty="0"/>
              <a:t> в восточной обертке. Или как образец магического реализма в духе "Ста лет одиночества". Или как политическую сатиру в духе оруэлловского "Скотного двора", более напоминающую басню, чем роман. Или как </a:t>
            </a:r>
            <a:r>
              <a:rPr lang="ru-RU" sz="1600" dirty="0" err="1"/>
              <a:t>фолкнеровский</a:t>
            </a:r>
            <a:r>
              <a:rPr lang="ru-RU" sz="1600" dirty="0"/>
              <a:t> поток сознания, погруженный в сложные социально-бытовые условия.</a:t>
            </a:r>
          </a:p>
          <a:p>
            <a:pPr algn="just"/>
            <a:r>
              <a:rPr lang="ru-RU" sz="1600" dirty="0"/>
              <a:t>         Но эта книга уникальна.</a:t>
            </a:r>
          </a:p>
        </p:txBody>
      </p:sp>
      <p:pic>
        <p:nvPicPr>
          <p:cNvPr id="69638" name="Picture 6" descr="http://qrcoder.ru/code/?http%3A%2F%2Fwww.rulit.me%2Fbooks%2Fustal-rozhdatsya-i-umirat-read-364036-0.html&amp;4&amp;0"/>
          <p:cNvPicPr>
            <a:picLocks noChangeAspect="1" noChangeArrowheads="1"/>
          </p:cNvPicPr>
          <p:nvPr/>
        </p:nvPicPr>
        <p:blipFill>
          <a:blip r:embed="rId5" cstate="print"/>
          <a:srcRect/>
          <a:stretch>
            <a:fillRect/>
          </a:stretch>
        </p:blipFill>
        <p:spPr bwMode="auto">
          <a:xfrm>
            <a:off x="3707904" y="5013176"/>
            <a:ext cx="922412" cy="92241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27384"/>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81922" name="Picture 2" descr="https://rusbuk.ru/uploads/books/209778/6c5104cb577f9b8a04c5a79a38e4c5f74ec127fbmax.jpeg"/>
          <p:cNvPicPr>
            <a:picLocks noChangeAspect="1" noChangeArrowheads="1"/>
          </p:cNvPicPr>
          <p:nvPr/>
        </p:nvPicPr>
        <p:blipFill>
          <a:blip r:embed="rId3" cstate="print"/>
          <a:srcRect/>
          <a:stretch>
            <a:fillRect/>
          </a:stretch>
        </p:blipFill>
        <p:spPr bwMode="auto">
          <a:xfrm>
            <a:off x="539552" y="3356992"/>
            <a:ext cx="2088232" cy="3281134"/>
          </a:xfrm>
          <a:prstGeom prst="rect">
            <a:avLst/>
          </a:prstGeom>
          <a:noFill/>
        </p:spPr>
      </p:pic>
      <p:pic>
        <p:nvPicPr>
          <p:cNvPr id="81924" name="Picture 4" descr="https://img.buzzfeed.com/buzzfeed-static/static/2016-03/1/18/enhanced/webdr04/original-grid-image-14040-1456873711-11.jpg?crop=1022:1533;0,0"/>
          <p:cNvPicPr>
            <a:picLocks noChangeAspect="1" noChangeArrowheads="1"/>
          </p:cNvPicPr>
          <p:nvPr/>
        </p:nvPicPr>
        <p:blipFill>
          <a:blip r:embed="rId4" cstate="print"/>
          <a:srcRect/>
          <a:stretch>
            <a:fillRect/>
          </a:stretch>
        </p:blipFill>
        <p:spPr bwMode="auto">
          <a:xfrm>
            <a:off x="971600" y="332656"/>
            <a:ext cx="1210878" cy="1728192"/>
          </a:xfrm>
          <a:prstGeom prst="rect">
            <a:avLst/>
          </a:prstGeom>
          <a:noFill/>
        </p:spPr>
      </p:pic>
      <p:sp>
        <p:nvSpPr>
          <p:cNvPr id="10" name="Прямоугольник 9"/>
          <p:cNvSpPr/>
          <p:nvPr/>
        </p:nvSpPr>
        <p:spPr>
          <a:xfrm>
            <a:off x="755576" y="2204864"/>
            <a:ext cx="1584176" cy="369332"/>
          </a:xfrm>
          <a:prstGeom prst="rect">
            <a:avLst/>
          </a:prstGeom>
        </p:spPr>
        <p:txBody>
          <a:bodyPr wrap="square">
            <a:spAutoFit/>
          </a:bodyPr>
          <a:lstStyle/>
          <a:p>
            <a:pPr algn="ctr"/>
            <a:r>
              <a:rPr lang="ru-RU" sz="900" dirty="0" err="1"/>
              <a:t>Чимаманда</a:t>
            </a:r>
            <a:r>
              <a:rPr lang="ru-RU" sz="900" dirty="0"/>
              <a:t> </a:t>
            </a:r>
            <a:r>
              <a:rPr lang="ru-RU" sz="900" dirty="0" err="1"/>
              <a:t>Нгози</a:t>
            </a:r>
            <a:r>
              <a:rPr lang="ru-RU" sz="900" dirty="0"/>
              <a:t> </a:t>
            </a:r>
            <a:r>
              <a:rPr lang="ru-RU" sz="900" dirty="0" err="1"/>
              <a:t>Адичи</a:t>
            </a:r>
            <a:r>
              <a:rPr lang="ru-RU" sz="900" dirty="0"/>
              <a:t> </a:t>
            </a:r>
          </a:p>
          <a:p>
            <a:pPr algn="ctr"/>
            <a:r>
              <a:rPr lang="ru-RU" sz="900" dirty="0"/>
              <a:t>(род. 1977 г.)</a:t>
            </a:r>
          </a:p>
        </p:txBody>
      </p:sp>
      <p:sp>
        <p:nvSpPr>
          <p:cNvPr id="11" name="Прямоугольник 10"/>
          <p:cNvSpPr/>
          <p:nvPr/>
        </p:nvSpPr>
        <p:spPr>
          <a:xfrm>
            <a:off x="3779912" y="620688"/>
            <a:ext cx="4896544" cy="2308324"/>
          </a:xfrm>
          <a:prstGeom prst="rect">
            <a:avLst/>
          </a:prstGeom>
        </p:spPr>
        <p:txBody>
          <a:bodyPr wrap="square">
            <a:spAutoFit/>
          </a:bodyPr>
          <a:lstStyle/>
          <a:p>
            <a:r>
              <a:rPr lang="ru-RU" sz="1600" dirty="0"/>
              <a:t>          Полный напряженного драматизма роман «Половина желтого солнца» рассказывает истории нескольких людей, — истории, которые сплелись самым поразительным образом.   </a:t>
            </a:r>
          </a:p>
          <a:p>
            <a:r>
              <a:rPr lang="ru-RU" sz="1600" dirty="0"/>
              <a:t>        Читатели назвал роман нигерийской писательницы  </a:t>
            </a:r>
            <a:r>
              <a:rPr lang="ru-RU" sz="1600" dirty="0" err="1"/>
              <a:t>Чимаманды</a:t>
            </a:r>
            <a:r>
              <a:rPr lang="ru-RU" sz="1600" dirty="0"/>
              <a:t> </a:t>
            </a:r>
            <a:r>
              <a:rPr lang="ru-RU" sz="1600" dirty="0" err="1"/>
              <a:t>Нгози</a:t>
            </a:r>
            <a:r>
              <a:rPr lang="ru-RU" sz="1600" dirty="0"/>
              <a:t> </a:t>
            </a:r>
            <a:r>
              <a:rPr lang="ru-RU" sz="1600" dirty="0" err="1"/>
              <a:t>Адичи</a:t>
            </a:r>
            <a:r>
              <a:rPr lang="ru-RU" sz="1600" dirty="0"/>
              <a:t> «африканским "Бегущим за ветром"», а британские критики присудили ему престижнейшую премию «</a:t>
            </a:r>
            <a:r>
              <a:rPr lang="ru-RU" sz="1600" dirty="0" err="1"/>
              <a:t>Оранж</a:t>
            </a:r>
            <a:r>
              <a:rPr lang="ru-RU" sz="1600" dirty="0"/>
              <a:t>».</a:t>
            </a:r>
          </a:p>
        </p:txBody>
      </p:sp>
      <p:pic>
        <p:nvPicPr>
          <p:cNvPr id="81926" name="Picture 6" descr="http://qrcoder.ru/code/?http%3A%2Fwww.litmir.me%2Fbr%2F%3Fb%3D164378&amp;4&amp;0"/>
          <p:cNvPicPr>
            <a:picLocks noChangeAspect="1" noChangeArrowheads="1"/>
          </p:cNvPicPr>
          <p:nvPr/>
        </p:nvPicPr>
        <p:blipFill>
          <a:blip r:embed="rId5" cstate="print"/>
          <a:srcRect/>
          <a:stretch>
            <a:fillRect/>
          </a:stretch>
        </p:blipFill>
        <p:spPr bwMode="auto">
          <a:xfrm>
            <a:off x="3635896" y="5013176"/>
            <a:ext cx="977652" cy="977652"/>
          </a:xfrm>
          <a:prstGeom prst="rect">
            <a:avLst/>
          </a:prstGeom>
          <a:noFill/>
        </p:spPr>
      </p:pic>
      <p:pic>
        <p:nvPicPr>
          <p:cNvPr id="81928" name="Picture 8" descr="http://qrcoder.ru/code/?http%3A%2Faudioknigi.site%2Fpolovina-zheltogo-solntsa%2F&amp;4&amp;0"/>
          <p:cNvPicPr>
            <a:picLocks noChangeAspect="1" noChangeArrowheads="1"/>
          </p:cNvPicPr>
          <p:nvPr/>
        </p:nvPicPr>
        <p:blipFill>
          <a:blip r:embed="rId6" cstate="print"/>
          <a:srcRect/>
          <a:stretch>
            <a:fillRect/>
          </a:stretch>
        </p:blipFill>
        <p:spPr bwMode="auto">
          <a:xfrm>
            <a:off x="5220072" y="5013176"/>
            <a:ext cx="936104" cy="936104"/>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07904" y="476672"/>
            <a:ext cx="4824536" cy="3046988"/>
          </a:xfrm>
          <a:prstGeom prst="rect">
            <a:avLst/>
          </a:prstGeom>
        </p:spPr>
        <p:txBody>
          <a:bodyPr wrap="square">
            <a:spAutoFit/>
          </a:bodyPr>
          <a:lstStyle/>
          <a:p>
            <a:r>
              <a:rPr lang="ru-RU" sz="1600" dirty="0"/>
              <a:t>          Мигель </a:t>
            </a:r>
            <a:r>
              <a:rPr lang="ru-RU" sz="1600" dirty="0" err="1"/>
              <a:t>Отеро</a:t>
            </a:r>
            <a:r>
              <a:rPr lang="ru-RU" sz="1600" dirty="0"/>
              <a:t> </a:t>
            </a:r>
            <a:r>
              <a:rPr lang="ru-RU" sz="1600" dirty="0" err="1"/>
              <a:t>Сильва</a:t>
            </a:r>
            <a:r>
              <a:rPr lang="ru-RU" sz="1600" dirty="0"/>
              <a:t> — один из крупнейших</a:t>
            </a:r>
          </a:p>
          <a:p>
            <a:r>
              <a:rPr lang="ru-RU" sz="1600" dirty="0"/>
              <a:t> писателей Венесуэлы.</a:t>
            </a:r>
          </a:p>
          <a:p>
            <a:r>
              <a:rPr lang="ru-RU" sz="1600" dirty="0"/>
              <a:t>          Его роман «Когда хочется плакать, не плачу» посвящен жизни троих молодых людей — аристократа, террориста и бандита. Несмотря на то, что у них разное социальное происхождение, всех их объединяет одна судьба. Каждый находится в поиске своего места в жизни, и каждому суждена смерть за свои убеждения. </a:t>
            </a:r>
          </a:p>
          <a:p>
            <a:r>
              <a:rPr lang="ru-RU" sz="1600" dirty="0"/>
              <a:t>          В этой книге автор мастерски рисует картину Венесуэлы времен военной диктатуры, а также показывает нищету и неравенство той эпохи.</a:t>
            </a:r>
          </a:p>
        </p:txBody>
      </p:sp>
      <p:pic>
        <p:nvPicPr>
          <p:cNvPr id="82946" name="Picture 2" descr="http://www.bookriver.ru/img/covers/114954.jpg"/>
          <p:cNvPicPr>
            <a:picLocks noChangeAspect="1" noChangeArrowheads="1"/>
          </p:cNvPicPr>
          <p:nvPr/>
        </p:nvPicPr>
        <p:blipFill>
          <a:blip r:embed="rId3" cstate="print"/>
          <a:srcRect/>
          <a:stretch>
            <a:fillRect/>
          </a:stretch>
        </p:blipFill>
        <p:spPr bwMode="auto">
          <a:xfrm>
            <a:off x="683568" y="3573016"/>
            <a:ext cx="1905000" cy="3048001"/>
          </a:xfrm>
          <a:prstGeom prst="rect">
            <a:avLst/>
          </a:prstGeom>
          <a:noFill/>
        </p:spPr>
      </p:pic>
      <p:pic>
        <p:nvPicPr>
          <p:cNvPr id="82948" name="Picture 4" descr="http://demiart.ru/forum/uploads20/post-69604-1540538637-5bd2c10dd72a8.jpg"/>
          <p:cNvPicPr>
            <a:picLocks noChangeAspect="1" noChangeArrowheads="1"/>
          </p:cNvPicPr>
          <p:nvPr/>
        </p:nvPicPr>
        <p:blipFill>
          <a:blip r:embed="rId4" cstate="print"/>
          <a:srcRect/>
          <a:stretch>
            <a:fillRect/>
          </a:stretch>
        </p:blipFill>
        <p:spPr bwMode="auto">
          <a:xfrm>
            <a:off x="1115616" y="332656"/>
            <a:ext cx="1294569" cy="1584176"/>
          </a:xfrm>
          <a:prstGeom prst="rect">
            <a:avLst/>
          </a:prstGeom>
          <a:noFill/>
        </p:spPr>
      </p:pic>
      <p:sp>
        <p:nvSpPr>
          <p:cNvPr id="11" name="Прямоугольник 10"/>
          <p:cNvSpPr/>
          <p:nvPr/>
        </p:nvSpPr>
        <p:spPr>
          <a:xfrm>
            <a:off x="827584" y="2132856"/>
            <a:ext cx="1781944" cy="369332"/>
          </a:xfrm>
          <a:prstGeom prst="rect">
            <a:avLst/>
          </a:prstGeom>
        </p:spPr>
        <p:txBody>
          <a:bodyPr wrap="square">
            <a:spAutoFit/>
          </a:bodyPr>
          <a:lstStyle/>
          <a:p>
            <a:pPr algn="ctr"/>
            <a:r>
              <a:rPr lang="ru-RU" sz="900" dirty="0"/>
              <a:t>Мигель </a:t>
            </a:r>
            <a:r>
              <a:rPr lang="ru-RU" sz="900" dirty="0" err="1"/>
              <a:t>Отеро</a:t>
            </a:r>
            <a:r>
              <a:rPr lang="ru-RU" sz="900" dirty="0"/>
              <a:t> </a:t>
            </a:r>
            <a:r>
              <a:rPr lang="ru-RU" sz="900" dirty="0" err="1"/>
              <a:t>Сильва</a:t>
            </a:r>
            <a:endParaRPr lang="ru-RU" sz="900" dirty="0"/>
          </a:p>
          <a:p>
            <a:pPr algn="ctr"/>
            <a:r>
              <a:rPr lang="ru-RU" sz="900" dirty="0"/>
              <a:t>(1908-1985)</a:t>
            </a:r>
          </a:p>
        </p:txBody>
      </p:sp>
      <p:pic>
        <p:nvPicPr>
          <p:cNvPr id="82950" name="Picture 6" descr="http://qrcoder.ru/code/?http%3A%2F%2Fwww.litmir.me%2Fbr%2F%3Fb%3D24666%26p%3D1&amp;4&amp;0"/>
          <p:cNvPicPr>
            <a:picLocks noChangeAspect="1" noChangeArrowheads="1"/>
          </p:cNvPicPr>
          <p:nvPr/>
        </p:nvPicPr>
        <p:blipFill>
          <a:blip r:embed="rId5" cstate="print"/>
          <a:srcRect/>
          <a:stretch>
            <a:fillRect/>
          </a:stretch>
        </p:blipFill>
        <p:spPr bwMode="auto">
          <a:xfrm>
            <a:off x="3563888" y="4941168"/>
            <a:ext cx="1049660" cy="1049660"/>
          </a:xfrm>
          <a:prstGeom prst="rect">
            <a:avLst/>
          </a:prstGeom>
          <a:noFill/>
        </p:spPr>
      </p:pic>
      <p:pic>
        <p:nvPicPr>
          <p:cNvPr id="82952" name="Picture 8" descr="http://qrcoder.ru/code/?http%3A%2F%2Fhttp%3A%2F%2Fasbookonline.com%2F%25D0%25BA%25D0%25BE%25D0%25B3%25D0%25B4%25D0%25B0-%25D1%2585%25D0%25BE%25D1%2587%25D0%25B5%25D1%2582%25D1%2581%25D1%258F-%25D0%25BF%25D0%25BB%25D0%25B0%25D0%25BA%25D0%25B0%25D1%2582%25D1%258C-%25D0%25BD%25D0%25B5-%25D0%25BF%25D0%25BB%25D0%25B0%25D1%2587%25D1%2583%2F&amp;4&amp;0"/>
          <p:cNvPicPr>
            <a:picLocks noChangeAspect="1" noChangeArrowheads="1"/>
          </p:cNvPicPr>
          <p:nvPr/>
        </p:nvPicPr>
        <p:blipFill>
          <a:blip r:embed="rId6" cstate="print"/>
          <a:srcRect/>
          <a:stretch>
            <a:fillRect/>
          </a:stretch>
        </p:blipFill>
        <p:spPr bwMode="auto">
          <a:xfrm>
            <a:off x="5220072" y="5013176"/>
            <a:ext cx="930796" cy="93079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79874" name="Picture 2" descr="ÐÑÐ¾ÑÐ° ÐÐ°ÑÐ¸Ð¾ ÐÐ°ÑÐ³Ð°Ñ. "/>
          <p:cNvPicPr>
            <a:picLocks noChangeAspect="1" noChangeArrowheads="1"/>
          </p:cNvPicPr>
          <p:nvPr/>
        </p:nvPicPr>
        <p:blipFill>
          <a:blip r:embed="rId3" cstate="print"/>
          <a:srcRect/>
          <a:stretch>
            <a:fillRect/>
          </a:stretch>
        </p:blipFill>
        <p:spPr bwMode="auto">
          <a:xfrm>
            <a:off x="611560" y="3573016"/>
            <a:ext cx="1943100" cy="3048001"/>
          </a:xfrm>
          <a:prstGeom prst="rect">
            <a:avLst/>
          </a:prstGeom>
          <a:noFill/>
        </p:spPr>
      </p:pic>
      <p:sp>
        <p:nvSpPr>
          <p:cNvPr id="9" name="Прямоугольник 8"/>
          <p:cNvSpPr/>
          <p:nvPr/>
        </p:nvSpPr>
        <p:spPr>
          <a:xfrm>
            <a:off x="3563888" y="620688"/>
            <a:ext cx="4788024" cy="3293209"/>
          </a:xfrm>
          <a:prstGeom prst="rect">
            <a:avLst/>
          </a:prstGeom>
        </p:spPr>
        <p:txBody>
          <a:bodyPr wrap="square">
            <a:spAutoFit/>
          </a:bodyPr>
          <a:lstStyle/>
          <a:p>
            <a:r>
              <a:rPr lang="ru-RU" sz="1600" dirty="0"/>
              <a:t>        </a:t>
            </a:r>
          </a:p>
          <a:p>
            <a:r>
              <a:rPr lang="ru-RU" sz="1600" dirty="0"/>
              <a:t>         `Город и псы` - первый роман  Марио </a:t>
            </a:r>
            <a:r>
              <a:rPr lang="ru-RU" sz="1600" dirty="0" err="1"/>
              <a:t>Варгаса</a:t>
            </a:r>
            <a:r>
              <a:rPr lang="ru-RU" sz="1600" dirty="0"/>
              <a:t>  </a:t>
            </a:r>
            <a:r>
              <a:rPr lang="ru-RU" sz="1600" dirty="0" err="1"/>
              <a:t>Льосы</a:t>
            </a:r>
            <a:r>
              <a:rPr lang="ru-RU" sz="1600" dirty="0"/>
              <a:t>, с которым известный перуанский писатель триумфально вошел в литературу, - до сих пор остается одной из самых заметных его работ.</a:t>
            </a:r>
          </a:p>
          <a:p>
            <a:r>
              <a:rPr lang="ru-RU" sz="1600" dirty="0"/>
              <a:t>          Динамичный сюжет, гротеск и эротика - вот слагаемые всемирного успеха </a:t>
            </a:r>
            <a:r>
              <a:rPr lang="ru-RU" sz="1600" dirty="0" err="1"/>
              <a:t>Варгаса</a:t>
            </a:r>
            <a:r>
              <a:rPr lang="ru-RU" sz="1600" dirty="0"/>
              <a:t> </a:t>
            </a:r>
            <a:r>
              <a:rPr lang="ru-RU" sz="1600" dirty="0" err="1"/>
              <a:t>Льосы</a:t>
            </a:r>
            <a:r>
              <a:rPr lang="ru-RU" sz="1600" dirty="0"/>
              <a:t>, определившиеся уже в этой книге.</a:t>
            </a:r>
          </a:p>
          <a:p>
            <a:r>
              <a:rPr lang="ru-RU" sz="1600" dirty="0"/>
              <a:t>         Молодые герои романа `Город и псы`, попав в жесткие условия военного училища, вынуждены бороться за сохранение в себе личностей, за то, чтобы не сломаться в предлагаемых жизненных обстоятельствах. Но станут ли они победителями?</a:t>
            </a:r>
          </a:p>
        </p:txBody>
      </p:sp>
      <p:pic>
        <p:nvPicPr>
          <p:cNvPr id="79876" name="Picture 4" descr="http://2.bp.blogspot.com/-fpKLnRCKxTY/UX3Ou0ysTbI/AAAAAAAAEJo/C1-F5rKT3fw/s1600/07.jpg"/>
          <p:cNvPicPr>
            <a:picLocks noChangeAspect="1" noChangeArrowheads="1"/>
          </p:cNvPicPr>
          <p:nvPr/>
        </p:nvPicPr>
        <p:blipFill>
          <a:blip r:embed="rId4" cstate="print"/>
          <a:srcRect/>
          <a:stretch>
            <a:fillRect/>
          </a:stretch>
        </p:blipFill>
        <p:spPr bwMode="auto">
          <a:xfrm>
            <a:off x="899592" y="332656"/>
            <a:ext cx="1320147" cy="1584176"/>
          </a:xfrm>
          <a:prstGeom prst="rect">
            <a:avLst/>
          </a:prstGeom>
          <a:noFill/>
        </p:spPr>
      </p:pic>
      <p:sp>
        <p:nvSpPr>
          <p:cNvPr id="11" name="Прямоугольник 10"/>
          <p:cNvSpPr/>
          <p:nvPr/>
        </p:nvSpPr>
        <p:spPr>
          <a:xfrm>
            <a:off x="755576" y="2132856"/>
            <a:ext cx="1584176" cy="369332"/>
          </a:xfrm>
          <a:prstGeom prst="rect">
            <a:avLst/>
          </a:prstGeom>
        </p:spPr>
        <p:txBody>
          <a:bodyPr wrap="square">
            <a:spAutoFit/>
          </a:bodyPr>
          <a:lstStyle/>
          <a:p>
            <a:pPr algn="ctr"/>
            <a:r>
              <a:rPr lang="ru-RU" sz="900" dirty="0"/>
              <a:t>Марио </a:t>
            </a:r>
            <a:r>
              <a:rPr lang="ru-RU" sz="900" dirty="0" err="1"/>
              <a:t>Варгас</a:t>
            </a:r>
            <a:r>
              <a:rPr lang="ru-RU" sz="900" dirty="0"/>
              <a:t> </a:t>
            </a:r>
            <a:r>
              <a:rPr lang="ru-RU" sz="900" dirty="0" err="1"/>
              <a:t>Льоса</a:t>
            </a:r>
            <a:endParaRPr lang="ru-RU" sz="900" dirty="0"/>
          </a:p>
          <a:p>
            <a:pPr algn="ctr"/>
            <a:r>
              <a:rPr lang="ru-RU" sz="900" dirty="0"/>
              <a:t>(род. 1936 г.)</a:t>
            </a:r>
          </a:p>
        </p:txBody>
      </p:sp>
      <p:pic>
        <p:nvPicPr>
          <p:cNvPr id="79878" name="Picture 6" descr="http://qrcoder.ru/code/?http%3A%2F%2Flibrebook.me%2Fgorod_i_psy%2Fvol1%2F1&amp;4&amp;0"/>
          <p:cNvPicPr>
            <a:picLocks noChangeAspect="1" noChangeArrowheads="1"/>
          </p:cNvPicPr>
          <p:nvPr/>
        </p:nvPicPr>
        <p:blipFill>
          <a:blip r:embed="rId5" cstate="print"/>
          <a:srcRect/>
          <a:stretch>
            <a:fillRect/>
          </a:stretch>
        </p:blipFill>
        <p:spPr bwMode="auto">
          <a:xfrm>
            <a:off x="3563888" y="4941168"/>
            <a:ext cx="936104" cy="93610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635896" y="404664"/>
            <a:ext cx="5004048" cy="2800767"/>
          </a:xfrm>
          <a:prstGeom prst="rect">
            <a:avLst/>
          </a:prstGeom>
        </p:spPr>
        <p:txBody>
          <a:bodyPr wrap="square">
            <a:spAutoFit/>
          </a:bodyPr>
          <a:lstStyle/>
          <a:p>
            <a:r>
              <a:rPr lang="ru-RU" sz="1600" dirty="0"/>
              <a:t>          «Игра в классики» – сложный и многослойный роман аргентинского писателя </a:t>
            </a:r>
            <a:r>
              <a:rPr lang="ru-RU" sz="1600" dirty="0" err="1"/>
              <a:t>Хулио</a:t>
            </a:r>
            <a:r>
              <a:rPr lang="ru-RU" sz="1600" dirty="0"/>
              <a:t> </a:t>
            </a:r>
            <a:r>
              <a:rPr lang="ru-RU" sz="1600" dirty="0" err="1"/>
              <a:t>Кортасара</a:t>
            </a:r>
            <a:r>
              <a:rPr lang="ru-RU" sz="1600" dirty="0"/>
              <a:t>, который можно читать и перечитывать. Что он из себя представляет? Просто литературный эксперимент аргентинского писателя? Или трудное в освоении метафизическое путешествие сквозь смыслы? </a:t>
            </a:r>
          </a:p>
          <a:p>
            <a:r>
              <a:rPr lang="ru-RU" sz="1600" dirty="0"/>
              <a:t>        В «Игре в классики» читатель сам выбирает сюжет романа (в предисловии автор предлагает два варианта прочтения — по специально разработанному им плану или по порядку глав), и непосредственно от его выбора и будет зависеть содержание книги.</a:t>
            </a:r>
          </a:p>
        </p:txBody>
      </p:sp>
      <p:pic>
        <p:nvPicPr>
          <p:cNvPr id="80898" name="Picture 2" descr="https://ozon-st.cdn.ngenix.net/multimedia/1020147593.jpg"/>
          <p:cNvPicPr>
            <a:picLocks noChangeAspect="1" noChangeArrowheads="1"/>
          </p:cNvPicPr>
          <p:nvPr/>
        </p:nvPicPr>
        <p:blipFill>
          <a:blip r:embed="rId3" cstate="print"/>
          <a:srcRect/>
          <a:stretch>
            <a:fillRect/>
          </a:stretch>
        </p:blipFill>
        <p:spPr bwMode="auto">
          <a:xfrm>
            <a:off x="611560" y="3429000"/>
            <a:ext cx="1988141" cy="3168352"/>
          </a:xfrm>
          <a:prstGeom prst="rect">
            <a:avLst/>
          </a:prstGeom>
          <a:noFill/>
        </p:spPr>
      </p:pic>
      <p:pic>
        <p:nvPicPr>
          <p:cNvPr id="80900" name="Picture 4" descr="http://www.revistasudestada.com.ar/media/cache/22/01/2201c44e88ba0bc489897398c06b0f80.jpg"/>
          <p:cNvPicPr>
            <a:picLocks noChangeAspect="1" noChangeArrowheads="1"/>
          </p:cNvPicPr>
          <p:nvPr/>
        </p:nvPicPr>
        <p:blipFill>
          <a:blip r:embed="rId4" cstate="print"/>
          <a:srcRect/>
          <a:stretch>
            <a:fillRect/>
          </a:stretch>
        </p:blipFill>
        <p:spPr bwMode="auto">
          <a:xfrm>
            <a:off x="1043608" y="260648"/>
            <a:ext cx="1296144" cy="1944215"/>
          </a:xfrm>
          <a:prstGeom prst="rect">
            <a:avLst/>
          </a:prstGeom>
          <a:noFill/>
        </p:spPr>
      </p:pic>
      <p:sp>
        <p:nvSpPr>
          <p:cNvPr id="11" name="Прямоугольник 10"/>
          <p:cNvSpPr/>
          <p:nvPr/>
        </p:nvSpPr>
        <p:spPr>
          <a:xfrm>
            <a:off x="827584" y="2348880"/>
            <a:ext cx="1637928" cy="507831"/>
          </a:xfrm>
          <a:prstGeom prst="rect">
            <a:avLst/>
          </a:prstGeom>
        </p:spPr>
        <p:txBody>
          <a:bodyPr wrap="square">
            <a:spAutoFit/>
          </a:bodyPr>
          <a:lstStyle/>
          <a:p>
            <a:pPr algn="ctr"/>
            <a:r>
              <a:rPr lang="ru-RU" sz="900" dirty="0" err="1"/>
              <a:t>Хулио</a:t>
            </a:r>
            <a:r>
              <a:rPr lang="ru-RU" sz="900" dirty="0"/>
              <a:t> </a:t>
            </a:r>
            <a:r>
              <a:rPr lang="ru-RU" sz="900" dirty="0" err="1"/>
              <a:t>Кортасар</a:t>
            </a:r>
            <a:endParaRPr lang="ru-RU" sz="900" dirty="0"/>
          </a:p>
          <a:p>
            <a:pPr algn="ctr"/>
            <a:r>
              <a:rPr lang="ru-RU" sz="900" dirty="0"/>
              <a:t>(1914-1984</a:t>
            </a:r>
            <a:r>
              <a:rPr lang="ru-RU" dirty="0"/>
              <a:t>)</a:t>
            </a:r>
          </a:p>
        </p:txBody>
      </p:sp>
      <p:pic>
        <p:nvPicPr>
          <p:cNvPr id="80902" name="Picture 6" descr="http://qrcoder.ru/code/?http%3A%2F%2Fbookscafe.net%2Fread%2Fkortasar_hulio-igra_v_klassiki-13460.html%23p1&amp;4&amp;0"/>
          <p:cNvPicPr>
            <a:picLocks noChangeAspect="1" noChangeArrowheads="1"/>
          </p:cNvPicPr>
          <p:nvPr/>
        </p:nvPicPr>
        <p:blipFill>
          <a:blip r:embed="rId5" cstate="print"/>
          <a:srcRect/>
          <a:stretch>
            <a:fillRect/>
          </a:stretch>
        </p:blipFill>
        <p:spPr bwMode="auto">
          <a:xfrm>
            <a:off x="3635896" y="5013176"/>
            <a:ext cx="922412" cy="92241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9" name="Прямоугольник 8"/>
          <p:cNvSpPr/>
          <p:nvPr/>
        </p:nvSpPr>
        <p:spPr>
          <a:xfrm>
            <a:off x="2987824" y="476672"/>
            <a:ext cx="5400600" cy="3323987"/>
          </a:xfrm>
          <a:prstGeom prst="rect">
            <a:avLst/>
          </a:prstGeom>
        </p:spPr>
        <p:txBody>
          <a:bodyPr wrap="square">
            <a:spAutoFit/>
          </a:bodyPr>
          <a:lstStyle/>
          <a:p>
            <a:endParaRPr lang="ru-RU" sz="2400" b="1" dirty="0"/>
          </a:p>
          <a:p>
            <a:r>
              <a:rPr lang="ru-RU" sz="2400" b="1" dirty="0"/>
              <a:t>Чтобы прочитать QR код, нужно:</a:t>
            </a:r>
          </a:p>
          <a:p>
            <a:endParaRPr lang="ru-RU" b="1" dirty="0"/>
          </a:p>
          <a:p>
            <a:r>
              <a:rPr lang="ru-RU" dirty="0"/>
              <a:t>●     Запустить заранее установленное на  мобильное устройство приложение;</a:t>
            </a:r>
          </a:p>
          <a:p>
            <a:r>
              <a:rPr lang="ru-RU" dirty="0"/>
              <a:t>●     Навести на изображение кода объектив камеры;</a:t>
            </a:r>
          </a:p>
          <a:p>
            <a:r>
              <a:rPr lang="ru-RU" dirty="0"/>
              <a:t>●     В зависимости от приложения сканирование произойдет автоматически, либо после нажатия соответствующей кнопки, активирующей сканер;</a:t>
            </a:r>
          </a:p>
          <a:p>
            <a:r>
              <a:rPr lang="ru-RU" dirty="0"/>
              <a:t>●     Данные, которые были зашифрованы в коде, появятся на экране вашего устройства.</a:t>
            </a:r>
          </a:p>
        </p:txBody>
      </p:sp>
      <p:pic>
        <p:nvPicPr>
          <p:cNvPr id="4" name="Picture 2" descr="http://qrcoder.ru/code/?http%3A%2F%2Fwww.znaikak.ru%2Fkakpolzovatsyaqrkodomnaandroid.html&amp;4&amp;0"/>
          <p:cNvPicPr>
            <a:picLocks noChangeAspect="1" noChangeArrowheads="1"/>
          </p:cNvPicPr>
          <p:nvPr/>
        </p:nvPicPr>
        <p:blipFill>
          <a:blip r:embed="rId3" cstate="print"/>
          <a:srcRect/>
          <a:stretch>
            <a:fillRect/>
          </a:stretch>
        </p:blipFill>
        <p:spPr bwMode="auto">
          <a:xfrm>
            <a:off x="611560" y="4437112"/>
            <a:ext cx="1872208" cy="187220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9" name="Прямоугольник 8"/>
          <p:cNvSpPr/>
          <p:nvPr/>
        </p:nvSpPr>
        <p:spPr>
          <a:xfrm>
            <a:off x="3707904" y="692696"/>
            <a:ext cx="4572000" cy="2585323"/>
          </a:xfrm>
          <a:prstGeom prst="rect">
            <a:avLst/>
          </a:prstGeom>
        </p:spPr>
        <p:txBody>
          <a:bodyPr>
            <a:spAutoFit/>
          </a:bodyPr>
          <a:lstStyle/>
          <a:p>
            <a:r>
              <a:rPr lang="ru-RU" sz="1600" dirty="0"/>
              <a:t>         В своем историческом романе «Царство Земное» кубинский писатель </a:t>
            </a:r>
            <a:r>
              <a:rPr lang="ru-RU" sz="1600" dirty="0" err="1"/>
              <a:t>Алехо</a:t>
            </a:r>
            <a:r>
              <a:rPr lang="ru-RU" sz="1600" dirty="0"/>
              <a:t> </a:t>
            </a:r>
            <a:r>
              <a:rPr lang="ru-RU" sz="1600" dirty="0" err="1"/>
              <a:t>Карпентьер</a:t>
            </a:r>
            <a:r>
              <a:rPr lang="ru-RU" sz="1600" dirty="0"/>
              <a:t> рассказывает о таинственном мире жителей Гаити, жизнь которых неразрывно связана с мифологией и магией Вуду. </a:t>
            </a:r>
          </a:p>
          <a:p>
            <a:r>
              <a:rPr lang="ru-RU" sz="1600" dirty="0"/>
              <a:t>       По сути, автор нанес на литературную карту мира этот бедный и загадочный остров, в котором магия и смерть переплетаются с весельем и танцами.</a:t>
            </a:r>
          </a:p>
          <a:p>
            <a:r>
              <a:rPr lang="ru-RU" dirty="0"/>
              <a:t> </a:t>
            </a:r>
          </a:p>
        </p:txBody>
      </p:sp>
      <p:pic>
        <p:nvPicPr>
          <p:cNvPr id="76802" name="Picture 2" descr="https://data.fantlab.ru/images/editions/big/60159"/>
          <p:cNvPicPr>
            <a:picLocks noChangeAspect="1" noChangeArrowheads="1"/>
          </p:cNvPicPr>
          <p:nvPr/>
        </p:nvPicPr>
        <p:blipFill>
          <a:blip r:embed="rId3" cstate="print"/>
          <a:srcRect/>
          <a:stretch>
            <a:fillRect/>
          </a:stretch>
        </p:blipFill>
        <p:spPr bwMode="auto">
          <a:xfrm>
            <a:off x="611560" y="3501008"/>
            <a:ext cx="1905000" cy="3095625"/>
          </a:xfrm>
          <a:prstGeom prst="rect">
            <a:avLst/>
          </a:prstGeom>
          <a:noFill/>
        </p:spPr>
      </p:pic>
      <p:pic>
        <p:nvPicPr>
          <p:cNvPr id="76806" name="Picture 6" descr="http://otpusk-info.ru/images/latin-america/00476.jpg"/>
          <p:cNvPicPr>
            <a:picLocks noChangeAspect="1" noChangeArrowheads="1"/>
          </p:cNvPicPr>
          <p:nvPr/>
        </p:nvPicPr>
        <p:blipFill>
          <a:blip r:embed="rId4" cstate="print"/>
          <a:srcRect/>
          <a:stretch>
            <a:fillRect/>
          </a:stretch>
        </p:blipFill>
        <p:spPr bwMode="auto">
          <a:xfrm>
            <a:off x="899592" y="332656"/>
            <a:ext cx="1495044" cy="1828800"/>
          </a:xfrm>
          <a:prstGeom prst="rect">
            <a:avLst/>
          </a:prstGeom>
          <a:noFill/>
        </p:spPr>
      </p:pic>
      <p:sp>
        <p:nvSpPr>
          <p:cNvPr id="13" name="Прямоугольник 12"/>
          <p:cNvSpPr/>
          <p:nvPr/>
        </p:nvSpPr>
        <p:spPr>
          <a:xfrm>
            <a:off x="611560" y="2420888"/>
            <a:ext cx="1997968" cy="369332"/>
          </a:xfrm>
          <a:prstGeom prst="rect">
            <a:avLst/>
          </a:prstGeom>
        </p:spPr>
        <p:txBody>
          <a:bodyPr wrap="square">
            <a:spAutoFit/>
          </a:bodyPr>
          <a:lstStyle/>
          <a:p>
            <a:pPr algn="ctr"/>
            <a:r>
              <a:rPr lang="ru-RU" sz="900" dirty="0" err="1"/>
              <a:t>Алехо</a:t>
            </a:r>
            <a:r>
              <a:rPr lang="ru-RU" sz="900" dirty="0"/>
              <a:t> </a:t>
            </a:r>
            <a:r>
              <a:rPr lang="ru-RU" sz="900" dirty="0" err="1"/>
              <a:t>Карпентьер</a:t>
            </a:r>
            <a:endParaRPr lang="ru-RU" sz="900" dirty="0"/>
          </a:p>
          <a:p>
            <a:pPr algn="ctr"/>
            <a:r>
              <a:rPr lang="ru-RU" sz="900" dirty="0"/>
              <a:t>(1904-1980)</a:t>
            </a:r>
          </a:p>
        </p:txBody>
      </p:sp>
      <p:pic>
        <p:nvPicPr>
          <p:cNvPr id="76808" name="Picture 8" descr="http://qrcoder.ru/code/?http%3A%2F%2Fbooksonline.com.ua%2Fview.php%3Fbook%3D55026&amp;4&amp;0"/>
          <p:cNvPicPr>
            <a:picLocks noChangeAspect="1" noChangeArrowheads="1"/>
          </p:cNvPicPr>
          <p:nvPr/>
        </p:nvPicPr>
        <p:blipFill>
          <a:blip r:embed="rId5" cstate="print"/>
          <a:srcRect/>
          <a:stretch>
            <a:fillRect/>
          </a:stretch>
        </p:blipFill>
        <p:spPr bwMode="auto">
          <a:xfrm>
            <a:off x="3635896" y="4941168"/>
            <a:ext cx="936104" cy="936104"/>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635896" y="620688"/>
            <a:ext cx="4752528" cy="3293209"/>
          </a:xfrm>
          <a:prstGeom prst="rect">
            <a:avLst/>
          </a:prstGeom>
        </p:spPr>
        <p:txBody>
          <a:bodyPr wrap="square">
            <a:spAutoFit/>
          </a:bodyPr>
          <a:lstStyle/>
          <a:p>
            <a:r>
              <a:rPr lang="ru-RU" sz="1600" dirty="0"/>
              <a:t>        Самая известная книга аргентинского писателя  </a:t>
            </a:r>
            <a:r>
              <a:rPr lang="ru-RU" sz="1600" dirty="0" err="1"/>
              <a:t>Адольфо</a:t>
            </a:r>
            <a:r>
              <a:rPr lang="ru-RU" sz="1600" dirty="0"/>
              <a:t> </a:t>
            </a:r>
            <a:r>
              <a:rPr lang="ru-RU" sz="1600" dirty="0" err="1"/>
              <a:t>Бьой</a:t>
            </a:r>
            <a:r>
              <a:rPr lang="ru-RU" sz="1600" dirty="0"/>
              <a:t> </a:t>
            </a:r>
            <a:r>
              <a:rPr lang="ru-RU" sz="1600" dirty="0" err="1"/>
              <a:t>Касареса</a:t>
            </a:r>
            <a:r>
              <a:rPr lang="ru-RU" sz="1600" dirty="0"/>
              <a:t>. </a:t>
            </a:r>
          </a:p>
          <a:p>
            <a:r>
              <a:rPr lang="ru-RU" sz="1600" dirty="0"/>
              <a:t>       Роман, ловко балансирующий на грани мистики и научной фантастики. </a:t>
            </a:r>
          </a:p>
          <a:p>
            <a:r>
              <a:rPr lang="ru-RU" sz="1600" dirty="0"/>
              <a:t>       Главный герой, спасаясь от преследования, попадает на далекий остров. Там он встречается со странными людьми, не обращающими на него ровным счетом никакого внимания. День за днем наблюдая за ними, он узнает, что все происходящее на этом клочке земли — давным-давно записанное голографическое кино, виртуальная реальность. И покинуть это место невозможно... пока работает изобретение некоего </a:t>
            </a:r>
            <a:r>
              <a:rPr lang="ru-RU" sz="1600" dirty="0" err="1"/>
              <a:t>Мореля</a:t>
            </a:r>
            <a:r>
              <a:rPr lang="ru-RU" sz="1600" dirty="0"/>
              <a:t>.</a:t>
            </a:r>
          </a:p>
        </p:txBody>
      </p:sp>
      <p:pic>
        <p:nvPicPr>
          <p:cNvPr id="77826" name="Picture 2" descr="https://images.crafta.ua/collecting-items/6532026727"/>
          <p:cNvPicPr>
            <a:picLocks noChangeAspect="1" noChangeArrowheads="1"/>
          </p:cNvPicPr>
          <p:nvPr/>
        </p:nvPicPr>
        <p:blipFill>
          <a:blip r:embed="rId3" cstate="print"/>
          <a:srcRect/>
          <a:stretch>
            <a:fillRect/>
          </a:stretch>
        </p:blipFill>
        <p:spPr bwMode="auto">
          <a:xfrm>
            <a:off x="467544" y="3140968"/>
            <a:ext cx="2190750" cy="3505200"/>
          </a:xfrm>
          <a:prstGeom prst="rect">
            <a:avLst/>
          </a:prstGeom>
          <a:noFill/>
        </p:spPr>
      </p:pic>
      <p:pic>
        <p:nvPicPr>
          <p:cNvPr id="77828" name="Picture 4" descr="https://images.gr-assets.com/authors/1497361379p8/3424060.jpg"/>
          <p:cNvPicPr>
            <a:picLocks noChangeAspect="1" noChangeArrowheads="1"/>
          </p:cNvPicPr>
          <p:nvPr/>
        </p:nvPicPr>
        <p:blipFill>
          <a:blip r:embed="rId4" cstate="print"/>
          <a:srcRect/>
          <a:stretch>
            <a:fillRect/>
          </a:stretch>
        </p:blipFill>
        <p:spPr bwMode="auto">
          <a:xfrm>
            <a:off x="1043608" y="260648"/>
            <a:ext cx="1157721" cy="1728192"/>
          </a:xfrm>
          <a:prstGeom prst="rect">
            <a:avLst/>
          </a:prstGeom>
          <a:noFill/>
        </p:spPr>
      </p:pic>
      <p:sp>
        <p:nvSpPr>
          <p:cNvPr id="11" name="Прямоугольник 10"/>
          <p:cNvSpPr/>
          <p:nvPr/>
        </p:nvSpPr>
        <p:spPr>
          <a:xfrm>
            <a:off x="467544" y="2132856"/>
            <a:ext cx="2358008" cy="369332"/>
          </a:xfrm>
          <a:prstGeom prst="rect">
            <a:avLst/>
          </a:prstGeom>
        </p:spPr>
        <p:txBody>
          <a:bodyPr wrap="square">
            <a:spAutoFit/>
          </a:bodyPr>
          <a:lstStyle/>
          <a:p>
            <a:pPr algn="ctr"/>
            <a:r>
              <a:rPr lang="ru-RU" sz="900" dirty="0" err="1"/>
              <a:t>Адольфо</a:t>
            </a:r>
            <a:r>
              <a:rPr lang="ru-RU" sz="900" dirty="0"/>
              <a:t> </a:t>
            </a:r>
            <a:r>
              <a:rPr lang="ru-RU" sz="900" dirty="0" err="1"/>
              <a:t>Биой</a:t>
            </a:r>
            <a:r>
              <a:rPr lang="ru-RU" sz="900" dirty="0"/>
              <a:t> </a:t>
            </a:r>
            <a:r>
              <a:rPr lang="ru-RU" sz="900" dirty="0" err="1"/>
              <a:t>Касарес</a:t>
            </a:r>
            <a:endParaRPr lang="ru-RU" sz="900" dirty="0"/>
          </a:p>
          <a:p>
            <a:pPr algn="ctr"/>
            <a:r>
              <a:rPr lang="ru-RU" sz="900" dirty="0"/>
              <a:t>(1914-1999)</a:t>
            </a:r>
          </a:p>
        </p:txBody>
      </p:sp>
      <p:pic>
        <p:nvPicPr>
          <p:cNvPr id="77830" name="Picture 6" descr="http://qrcoder.ru/code/?http%3A%2F%2Floveread.me%2Fread_book.php%3Fid%3D36132%26p%3D1&amp;4&amp;0"/>
          <p:cNvPicPr>
            <a:picLocks noChangeAspect="1" noChangeArrowheads="1"/>
          </p:cNvPicPr>
          <p:nvPr/>
        </p:nvPicPr>
        <p:blipFill>
          <a:blip r:embed="rId5" cstate="print"/>
          <a:srcRect/>
          <a:stretch>
            <a:fillRect/>
          </a:stretch>
        </p:blipFill>
        <p:spPr bwMode="auto">
          <a:xfrm>
            <a:off x="3635896" y="5013176"/>
            <a:ext cx="914028" cy="914028"/>
          </a:xfrm>
          <a:prstGeom prst="rect">
            <a:avLst/>
          </a:prstGeom>
          <a:noFill/>
        </p:spPr>
      </p:pic>
      <p:pic>
        <p:nvPicPr>
          <p:cNvPr id="77832" name="Picture 8" descr="http://qrcoder.ru/code/?http%3A%2F%2Fasbookonline.com%2F%25D0%25B8%25D0%25B7%25D0%25BE%25D0%25B1%25D1%2580%25D0%25B5%25D1%2582%25D0%25B5%25D0%25BD%25D0%25B8%25D0%25B5-%25D0%25BC%25D0%25BE%25D1%2580%25D0%25B5%25D0%25BB%25D1%258F%2F&amp;4&amp;0"/>
          <p:cNvPicPr>
            <a:picLocks noChangeAspect="1" noChangeArrowheads="1"/>
          </p:cNvPicPr>
          <p:nvPr/>
        </p:nvPicPr>
        <p:blipFill>
          <a:blip r:embed="rId6" cstate="print"/>
          <a:srcRect/>
          <a:stretch>
            <a:fillRect/>
          </a:stretch>
        </p:blipFill>
        <p:spPr bwMode="auto">
          <a:xfrm>
            <a:off x="5220072" y="4941168"/>
            <a:ext cx="1008112" cy="1008112"/>
          </a:xfrm>
          <a:prstGeom prst="rect">
            <a:avLst/>
          </a:prstGeom>
          <a:noFill/>
        </p:spPr>
      </p:pic>
      <p:pic>
        <p:nvPicPr>
          <p:cNvPr id="77834" name="Picture 10" descr="http://qrcoder.ru/code/?http%3A%2F%2Fborfilm.com%2F25653-izobretenie-morelya.html&amp;4&amp;0"/>
          <p:cNvPicPr>
            <a:picLocks noChangeAspect="1" noChangeArrowheads="1"/>
          </p:cNvPicPr>
          <p:nvPr/>
        </p:nvPicPr>
        <p:blipFill>
          <a:blip r:embed="rId7" cstate="print"/>
          <a:srcRect/>
          <a:stretch>
            <a:fillRect/>
          </a:stretch>
        </p:blipFill>
        <p:spPr bwMode="auto">
          <a:xfrm>
            <a:off x="7020272" y="5013176"/>
            <a:ext cx="936104" cy="93610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79912" y="1052736"/>
            <a:ext cx="4572000" cy="1569660"/>
          </a:xfrm>
          <a:prstGeom prst="rect">
            <a:avLst/>
          </a:prstGeom>
        </p:spPr>
        <p:txBody>
          <a:bodyPr>
            <a:spAutoFit/>
          </a:bodyPr>
          <a:lstStyle/>
          <a:p>
            <a:r>
              <a:rPr lang="ru-RU" sz="1600" dirty="0"/>
              <a:t>        Один из главных романов Жоржи Амаду, самого известного бразильского писателя XX века. </a:t>
            </a:r>
          </a:p>
          <a:p>
            <a:r>
              <a:rPr lang="ru-RU" sz="1600" dirty="0"/>
              <a:t>       «Генералы песчаных карьеров» — это история банды детей-беспризорников, промышлявших воровством и разбоем на территории штата </a:t>
            </a:r>
            <a:r>
              <a:rPr lang="ru-RU" sz="1600" dirty="0" err="1"/>
              <a:t>Баия</a:t>
            </a:r>
            <a:r>
              <a:rPr lang="ru-RU" sz="1600" dirty="0"/>
              <a:t> в 1930-х годах. </a:t>
            </a:r>
          </a:p>
        </p:txBody>
      </p:sp>
      <p:pic>
        <p:nvPicPr>
          <p:cNvPr id="78850" name="Picture 2" descr="https://i.pinimg.com/originals/b9/61/d8/b961d8d6260a8f882bce2c6c99513efd.jpg"/>
          <p:cNvPicPr>
            <a:picLocks noChangeAspect="1" noChangeArrowheads="1"/>
          </p:cNvPicPr>
          <p:nvPr/>
        </p:nvPicPr>
        <p:blipFill>
          <a:blip r:embed="rId3" cstate="print"/>
          <a:srcRect/>
          <a:stretch>
            <a:fillRect/>
          </a:stretch>
        </p:blipFill>
        <p:spPr bwMode="auto">
          <a:xfrm>
            <a:off x="395536" y="2996952"/>
            <a:ext cx="2304256" cy="3606162"/>
          </a:xfrm>
          <a:prstGeom prst="rect">
            <a:avLst/>
          </a:prstGeom>
          <a:noFill/>
        </p:spPr>
      </p:pic>
      <p:pic>
        <p:nvPicPr>
          <p:cNvPr id="78852" name="Picture 4" descr="http://3.bp.blogspot.com/-AspDCXutGEU/VuTss7NNQ1I/AAAAAAAAdIo/a0_jkEO3yBU1hQSF07-5jGa89wYuGyDkA/s1600/Jorge_Amado.jpg"/>
          <p:cNvPicPr>
            <a:picLocks noChangeAspect="1" noChangeArrowheads="1"/>
          </p:cNvPicPr>
          <p:nvPr/>
        </p:nvPicPr>
        <p:blipFill>
          <a:blip r:embed="rId4" cstate="print"/>
          <a:srcRect/>
          <a:stretch>
            <a:fillRect/>
          </a:stretch>
        </p:blipFill>
        <p:spPr bwMode="auto">
          <a:xfrm>
            <a:off x="899592" y="332656"/>
            <a:ext cx="1452161" cy="1584176"/>
          </a:xfrm>
          <a:prstGeom prst="rect">
            <a:avLst/>
          </a:prstGeom>
          <a:noFill/>
        </p:spPr>
      </p:pic>
      <p:sp>
        <p:nvSpPr>
          <p:cNvPr id="11" name="Прямоугольник 10"/>
          <p:cNvSpPr/>
          <p:nvPr/>
        </p:nvSpPr>
        <p:spPr>
          <a:xfrm>
            <a:off x="827584" y="2060848"/>
            <a:ext cx="1565920" cy="369332"/>
          </a:xfrm>
          <a:prstGeom prst="rect">
            <a:avLst/>
          </a:prstGeom>
        </p:spPr>
        <p:txBody>
          <a:bodyPr wrap="square">
            <a:spAutoFit/>
          </a:bodyPr>
          <a:lstStyle/>
          <a:p>
            <a:pPr algn="ctr"/>
            <a:r>
              <a:rPr lang="ru-RU" sz="900" dirty="0"/>
              <a:t>Жоржи Амаду</a:t>
            </a:r>
          </a:p>
          <a:p>
            <a:pPr algn="ctr"/>
            <a:r>
              <a:rPr lang="ru-RU" sz="900" dirty="0"/>
              <a:t>(1912-2001)</a:t>
            </a:r>
          </a:p>
        </p:txBody>
      </p:sp>
      <p:pic>
        <p:nvPicPr>
          <p:cNvPr id="78854" name="Picture 6" descr="http://qrcoder.ru/code/?http%3A%2F%2Fknizhnik.org%2Fzhorzhi-amadu%2Fgeneraly-peschanyh-karjerov%2F1&amp;4&amp;0"/>
          <p:cNvPicPr>
            <a:picLocks noChangeAspect="1" noChangeArrowheads="1"/>
          </p:cNvPicPr>
          <p:nvPr/>
        </p:nvPicPr>
        <p:blipFill>
          <a:blip r:embed="rId5" cstate="print"/>
          <a:srcRect/>
          <a:stretch>
            <a:fillRect/>
          </a:stretch>
        </p:blipFill>
        <p:spPr bwMode="auto">
          <a:xfrm>
            <a:off x="3707904" y="5013176"/>
            <a:ext cx="922412" cy="922412"/>
          </a:xfrm>
          <a:prstGeom prst="rect">
            <a:avLst/>
          </a:prstGeom>
          <a:noFill/>
        </p:spPr>
      </p:pic>
      <p:pic>
        <p:nvPicPr>
          <p:cNvPr id="78856" name="Picture 8" descr="http://qrcoder.ru/code/?http%3A%2F%2Faudioknigi.club%2Famadu-zhorzhi-kapitany-peska&amp;4&amp;0"/>
          <p:cNvPicPr>
            <a:picLocks noChangeAspect="1" noChangeArrowheads="1"/>
          </p:cNvPicPr>
          <p:nvPr/>
        </p:nvPicPr>
        <p:blipFill>
          <a:blip r:embed="rId6" cstate="print"/>
          <a:srcRect/>
          <a:stretch>
            <a:fillRect/>
          </a:stretch>
        </p:blipFill>
        <p:spPr bwMode="auto">
          <a:xfrm>
            <a:off x="5364088" y="4941168"/>
            <a:ext cx="986036" cy="986036"/>
          </a:xfrm>
          <a:prstGeom prst="rect">
            <a:avLst/>
          </a:prstGeom>
          <a:noFill/>
        </p:spPr>
      </p:pic>
      <p:pic>
        <p:nvPicPr>
          <p:cNvPr id="78858" name="Picture 10" descr="http://qrcoder.ru/code/?http%3A%2F%2Fwww.youtube.com%2Fwatch%3Fv%3D_mkjHOBzVX8%26has_verified%3D1&amp;4&amp;0"/>
          <p:cNvPicPr>
            <a:picLocks noChangeAspect="1" noChangeArrowheads="1"/>
          </p:cNvPicPr>
          <p:nvPr/>
        </p:nvPicPr>
        <p:blipFill>
          <a:blip r:embed="rId7" cstate="print"/>
          <a:srcRect/>
          <a:stretch>
            <a:fillRect/>
          </a:stretch>
        </p:blipFill>
        <p:spPr bwMode="auto">
          <a:xfrm>
            <a:off x="7092280" y="5013176"/>
            <a:ext cx="936104" cy="93610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95936" y="692696"/>
            <a:ext cx="4572000" cy="3046988"/>
          </a:xfrm>
          <a:prstGeom prst="rect">
            <a:avLst/>
          </a:prstGeom>
        </p:spPr>
        <p:txBody>
          <a:bodyPr>
            <a:spAutoFit/>
          </a:bodyPr>
          <a:lstStyle/>
          <a:p>
            <a:r>
              <a:rPr lang="ru-RU" sz="1600" dirty="0">
                <a:cs typeface="Times New Roman" pitchFamily="18" charset="0"/>
              </a:rPr>
              <a:t>         Пожалуй, во всей истории чеченской литературы нет такого произведения, которое имело бы такой успех у читателей, как роман "Долгие ночи". </a:t>
            </a:r>
          </a:p>
          <a:p>
            <a:r>
              <a:rPr lang="ru-RU" sz="1600" dirty="0">
                <a:cs typeface="Times New Roman" pitchFamily="18" charset="0"/>
              </a:rPr>
              <a:t>        Тираж книги разошёлся в считанные дни. О ней говорили, спорили. Десятки и сотни людей специально научились читать </a:t>
            </a:r>
            <a:r>
              <a:rPr lang="ru-RU" sz="1600" dirty="0" err="1">
                <a:cs typeface="Times New Roman" pitchFamily="18" charset="0"/>
              </a:rPr>
              <a:t>по-чеченски</a:t>
            </a:r>
            <a:r>
              <a:rPr lang="ru-RU" sz="1600" dirty="0">
                <a:cs typeface="Times New Roman" pitchFamily="18" charset="0"/>
              </a:rPr>
              <a:t>, чтобы только прочитать этот роман. </a:t>
            </a:r>
          </a:p>
          <a:p>
            <a:r>
              <a:rPr lang="ru-RU" sz="1600" dirty="0">
                <a:cs typeface="Times New Roman" pitchFamily="18" charset="0"/>
              </a:rPr>
              <a:t>        Роман, отразивший переломный момент в судьбе чеченского народа. Роман, ставший зеркалом души чеченца с его достоинствами и изъянами.</a:t>
            </a:r>
          </a:p>
        </p:txBody>
      </p:sp>
      <p:pic>
        <p:nvPicPr>
          <p:cNvPr id="61444" name="Picture 4" descr="http://proffi95.ru/images/posts/medium/post22227.jpg"/>
          <p:cNvPicPr>
            <a:picLocks noChangeAspect="1" noChangeArrowheads="1"/>
          </p:cNvPicPr>
          <p:nvPr/>
        </p:nvPicPr>
        <p:blipFill>
          <a:blip r:embed="rId3" cstate="print"/>
          <a:srcRect/>
          <a:stretch>
            <a:fillRect/>
          </a:stretch>
        </p:blipFill>
        <p:spPr bwMode="auto">
          <a:xfrm>
            <a:off x="467544" y="3498467"/>
            <a:ext cx="2232248" cy="3359533"/>
          </a:xfrm>
          <a:prstGeom prst="rect">
            <a:avLst/>
          </a:prstGeom>
          <a:noFill/>
        </p:spPr>
      </p:pic>
      <p:pic>
        <p:nvPicPr>
          <p:cNvPr id="61448" name="Picture 8" descr="https://upload.wikimedia.org/wikipedia/ru/a/a5/Aidamirov.jpg"/>
          <p:cNvPicPr>
            <a:picLocks noChangeAspect="1" noChangeArrowheads="1"/>
          </p:cNvPicPr>
          <p:nvPr/>
        </p:nvPicPr>
        <p:blipFill>
          <a:blip r:embed="rId4" cstate="print"/>
          <a:srcRect/>
          <a:stretch>
            <a:fillRect/>
          </a:stretch>
        </p:blipFill>
        <p:spPr bwMode="auto">
          <a:xfrm>
            <a:off x="1043608" y="332656"/>
            <a:ext cx="1368152" cy="1872208"/>
          </a:xfrm>
          <a:prstGeom prst="rect">
            <a:avLst/>
          </a:prstGeom>
          <a:noFill/>
        </p:spPr>
      </p:pic>
      <p:sp>
        <p:nvSpPr>
          <p:cNvPr id="13" name="Прямоугольник 12"/>
          <p:cNvSpPr/>
          <p:nvPr/>
        </p:nvSpPr>
        <p:spPr>
          <a:xfrm>
            <a:off x="683568" y="2348880"/>
            <a:ext cx="1997968" cy="369332"/>
          </a:xfrm>
          <a:prstGeom prst="rect">
            <a:avLst/>
          </a:prstGeom>
        </p:spPr>
        <p:txBody>
          <a:bodyPr wrap="square">
            <a:spAutoFit/>
          </a:bodyPr>
          <a:lstStyle/>
          <a:p>
            <a:pPr algn="ctr"/>
            <a:r>
              <a:rPr lang="ru-RU" sz="900" dirty="0" err="1"/>
              <a:t>Абузар</a:t>
            </a:r>
            <a:r>
              <a:rPr lang="ru-RU" sz="900" dirty="0"/>
              <a:t> </a:t>
            </a:r>
            <a:r>
              <a:rPr lang="ru-RU" sz="900" dirty="0" err="1"/>
              <a:t>Айдамиров</a:t>
            </a:r>
            <a:endParaRPr lang="ru-RU" sz="900" dirty="0"/>
          </a:p>
          <a:p>
            <a:pPr algn="ctr"/>
            <a:r>
              <a:rPr lang="ru-RU" sz="900" dirty="0"/>
              <a:t>(1929-2005)</a:t>
            </a:r>
          </a:p>
        </p:txBody>
      </p:sp>
      <p:pic>
        <p:nvPicPr>
          <p:cNvPr id="61450" name="Picture 10" descr="http://qrcoder.ru/code/?http%3A%2F%2Fwww.litmir.me%2Fbr%2F%3Fb%3D234706%26p%3D1&amp;4&amp;0"/>
          <p:cNvPicPr>
            <a:picLocks noChangeAspect="1" noChangeArrowheads="1"/>
          </p:cNvPicPr>
          <p:nvPr/>
        </p:nvPicPr>
        <p:blipFill>
          <a:blip r:embed="rId5" cstate="print"/>
          <a:srcRect/>
          <a:stretch>
            <a:fillRect/>
          </a:stretch>
        </p:blipFill>
        <p:spPr bwMode="auto">
          <a:xfrm>
            <a:off x="3563888" y="4941168"/>
            <a:ext cx="977652" cy="97765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076" name="Picture 4" descr="http://qrcoder.ru/code/?http%3A%2F%2F%2Fstihipoeta.ru%2Fpoety-serebryanogo-veka%2F&amp;4&amp;0"/>
          <p:cNvPicPr>
            <a:picLocks noChangeAspect="1" noChangeArrowheads="1"/>
          </p:cNvPicPr>
          <p:nvPr/>
        </p:nvPicPr>
        <p:blipFill>
          <a:blip r:embed="rId3" cstate="print"/>
          <a:srcRect/>
          <a:stretch>
            <a:fillRect/>
          </a:stretch>
        </p:blipFill>
        <p:spPr bwMode="auto">
          <a:xfrm>
            <a:off x="3779912" y="5085184"/>
            <a:ext cx="842020" cy="842020"/>
          </a:xfrm>
          <a:prstGeom prst="rect">
            <a:avLst/>
          </a:prstGeom>
          <a:noFill/>
        </p:spPr>
      </p:pic>
      <p:sp>
        <p:nvSpPr>
          <p:cNvPr id="10" name="Прямоугольник 9"/>
          <p:cNvSpPr/>
          <p:nvPr/>
        </p:nvSpPr>
        <p:spPr>
          <a:xfrm>
            <a:off x="3707904" y="1484784"/>
            <a:ext cx="4752528" cy="2308324"/>
          </a:xfrm>
          <a:prstGeom prst="rect">
            <a:avLst/>
          </a:prstGeom>
        </p:spPr>
        <p:txBody>
          <a:bodyPr wrap="square">
            <a:spAutoFit/>
          </a:bodyPr>
          <a:lstStyle/>
          <a:p>
            <a:r>
              <a:rPr lang="ru-RU" sz="1600" dirty="0"/>
              <a:t> </a:t>
            </a:r>
            <a:r>
              <a:rPr lang="en-US" sz="1600" dirty="0"/>
              <a:t>         </a:t>
            </a:r>
            <a:r>
              <a:rPr lang="ru-RU" sz="1600" dirty="0"/>
              <a:t>Серебряный век возникший на рубеже XIX—XX столетий - период в русской поэзии "по силе и энергии, а также по обилию удивительных созданий почти не имеет аналогии на Западе: это как бы стиснутые в три десятилетия явления, занявшие, например, во Франции весь девятнадцатый и начало двадцатого века".  </a:t>
            </a:r>
            <a:endParaRPr lang="en-US" sz="1600" dirty="0"/>
          </a:p>
          <a:p>
            <a:r>
              <a:rPr lang="ru-RU" sz="1600" dirty="0"/>
              <a:t>  </a:t>
            </a:r>
            <a:r>
              <a:rPr lang="en-US" sz="1600" dirty="0"/>
              <a:t>       </a:t>
            </a:r>
            <a:r>
              <a:rPr lang="ru-RU" sz="1600" dirty="0"/>
              <a:t>Этот сборник - подарок всем любителям поэзии серебряного века.</a:t>
            </a:r>
          </a:p>
        </p:txBody>
      </p:sp>
      <p:pic>
        <p:nvPicPr>
          <p:cNvPr id="60419" name="Picture 3"/>
          <p:cNvPicPr>
            <a:picLocks noChangeAspect="1" noChangeArrowheads="1"/>
          </p:cNvPicPr>
          <p:nvPr/>
        </p:nvPicPr>
        <p:blipFill>
          <a:blip r:embed="rId4" cstate="print"/>
          <a:srcRect/>
          <a:stretch>
            <a:fillRect/>
          </a:stretch>
        </p:blipFill>
        <p:spPr bwMode="auto">
          <a:xfrm>
            <a:off x="395536" y="3429000"/>
            <a:ext cx="2376264" cy="3150431"/>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252536"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100" name="Picture 4" descr="https://ozon-st.cdn.ngenix.net/multimedia/1020284226.jpg"/>
          <p:cNvPicPr>
            <a:picLocks noChangeAspect="1" noChangeArrowheads="1"/>
          </p:cNvPicPr>
          <p:nvPr/>
        </p:nvPicPr>
        <p:blipFill>
          <a:blip r:embed="rId3" cstate="print"/>
          <a:srcRect/>
          <a:stretch>
            <a:fillRect/>
          </a:stretch>
        </p:blipFill>
        <p:spPr bwMode="auto">
          <a:xfrm>
            <a:off x="251520" y="3645024"/>
            <a:ext cx="2088232" cy="2987150"/>
          </a:xfrm>
          <a:prstGeom prst="rect">
            <a:avLst/>
          </a:prstGeom>
          <a:noFill/>
        </p:spPr>
      </p:pic>
      <p:sp>
        <p:nvSpPr>
          <p:cNvPr id="10" name="Прямоугольник 9"/>
          <p:cNvSpPr/>
          <p:nvPr/>
        </p:nvSpPr>
        <p:spPr>
          <a:xfrm>
            <a:off x="3779912" y="620688"/>
            <a:ext cx="4572000" cy="2308324"/>
          </a:xfrm>
          <a:prstGeom prst="rect">
            <a:avLst/>
          </a:prstGeom>
        </p:spPr>
        <p:txBody>
          <a:bodyPr>
            <a:spAutoFit/>
          </a:bodyPr>
          <a:lstStyle/>
          <a:p>
            <a:r>
              <a:rPr lang="ru-RU" sz="1600" dirty="0"/>
              <a:t>         Каждое стихотворение танка или </a:t>
            </a:r>
            <a:r>
              <a:rPr lang="ru-RU" sz="1600" dirty="0" err="1"/>
              <a:t>хокку</a:t>
            </a:r>
            <a:r>
              <a:rPr lang="ru-RU" sz="1600" dirty="0"/>
              <a:t> – маленькая поэма, пробуждающая воображение недосказанностью, недоговоренностью, поэтому сборник японской лирики лучше читать неторопливо, оставляя время на постижение скрытого смысла стиха. </a:t>
            </a:r>
          </a:p>
          <a:p>
            <a:r>
              <a:rPr lang="ru-RU" sz="1600" dirty="0"/>
              <a:t>         Классические танка, </a:t>
            </a:r>
            <a:r>
              <a:rPr lang="ru-RU" sz="1600" dirty="0" err="1"/>
              <a:t>хокку</a:t>
            </a:r>
            <a:r>
              <a:rPr lang="ru-RU" sz="1600" dirty="0"/>
              <a:t>, лирические драмы театра Но, сцепленные строфы </a:t>
            </a:r>
            <a:r>
              <a:rPr lang="ru-RU" sz="1600" dirty="0" err="1"/>
              <a:t>рэнга</a:t>
            </a:r>
            <a:r>
              <a:rPr lang="ru-RU" sz="1600" dirty="0"/>
              <a:t> и народные песни начала XX столетия.</a:t>
            </a:r>
          </a:p>
        </p:txBody>
      </p:sp>
      <p:pic>
        <p:nvPicPr>
          <p:cNvPr id="4102" name="Picture 6" descr="http://qrcoder.ru/code/?http%3A%2F%2F%2Flib.ru%2FJAPAN%2Fjapan_poetry.txt&amp;4&amp;0"/>
          <p:cNvPicPr>
            <a:picLocks noChangeAspect="1" noChangeArrowheads="1"/>
          </p:cNvPicPr>
          <p:nvPr/>
        </p:nvPicPr>
        <p:blipFill>
          <a:blip r:embed="rId4" cstate="print"/>
          <a:srcRect/>
          <a:stretch>
            <a:fillRect/>
          </a:stretch>
        </p:blipFill>
        <p:spPr bwMode="auto">
          <a:xfrm>
            <a:off x="3563888" y="5013176"/>
            <a:ext cx="936104" cy="93610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5122" name="Picture 2" descr="https://colors.by/images/2016/1427.jpg"/>
          <p:cNvPicPr>
            <a:picLocks noChangeAspect="1" noChangeArrowheads="1"/>
          </p:cNvPicPr>
          <p:nvPr/>
        </p:nvPicPr>
        <p:blipFill>
          <a:blip r:embed="rId3" cstate="print"/>
          <a:srcRect/>
          <a:stretch>
            <a:fillRect/>
          </a:stretch>
        </p:blipFill>
        <p:spPr bwMode="auto">
          <a:xfrm>
            <a:off x="323528" y="3068960"/>
            <a:ext cx="2376264" cy="3573165"/>
          </a:xfrm>
          <a:prstGeom prst="rect">
            <a:avLst/>
          </a:prstGeom>
          <a:noFill/>
        </p:spPr>
      </p:pic>
      <p:pic>
        <p:nvPicPr>
          <p:cNvPr id="5123" name="Picture 3"/>
          <p:cNvPicPr>
            <a:picLocks noChangeAspect="1" noChangeArrowheads="1"/>
          </p:cNvPicPr>
          <p:nvPr/>
        </p:nvPicPr>
        <p:blipFill>
          <a:blip r:embed="rId4" cstate="print"/>
          <a:srcRect/>
          <a:stretch>
            <a:fillRect/>
          </a:stretch>
        </p:blipFill>
        <p:spPr bwMode="auto">
          <a:xfrm>
            <a:off x="683568" y="260648"/>
            <a:ext cx="1636042" cy="1783655"/>
          </a:xfrm>
          <a:prstGeom prst="rect">
            <a:avLst/>
          </a:prstGeom>
          <a:noFill/>
          <a:ln w="9525">
            <a:noFill/>
            <a:miter lim="800000"/>
            <a:headEnd/>
            <a:tailEnd/>
          </a:ln>
        </p:spPr>
      </p:pic>
      <p:sp>
        <p:nvSpPr>
          <p:cNvPr id="10" name="Прямоугольник 9"/>
          <p:cNvSpPr/>
          <p:nvPr/>
        </p:nvSpPr>
        <p:spPr>
          <a:xfrm>
            <a:off x="611560" y="2276872"/>
            <a:ext cx="1781944" cy="369332"/>
          </a:xfrm>
          <a:prstGeom prst="rect">
            <a:avLst/>
          </a:prstGeom>
        </p:spPr>
        <p:txBody>
          <a:bodyPr wrap="square">
            <a:spAutoFit/>
          </a:bodyPr>
          <a:lstStyle/>
          <a:p>
            <a:pPr algn="ctr"/>
            <a:r>
              <a:rPr lang="ru-RU" sz="900" dirty="0" err="1"/>
              <a:t>Эльчин</a:t>
            </a:r>
            <a:r>
              <a:rPr lang="ru-RU" sz="900" dirty="0"/>
              <a:t> </a:t>
            </a:r>
            <a:r>
              <a:rPr lang="ru-RU" sz="900" dirty="0" err="1"/>
              <a:t>Сафарли</a:t>
            </a:r>
            <a:endParaRPr lang="ru-RU" sz="900" dirty="0"/>
          </a:p>
          <a:p>
            <a:pPr algn="ctr"/>
            <a:r>
              <a:rPr lang="ru-RU" sz="900" dirty="0"/>
              <a:t>(род.1984 г.)</a:t>
            </a:r>
          </a:p>
        </p:txBody>
      </p:sp>
      <p:sp>
        <p:nvSpPr>
          <p:cNvPr id="11" name="Прямоугольник 10"/>
          <p:cNvSpPr/>
          <p:nvPr/>
        </p:nvSpPr>
        <p:spPr>
          <a:xfrm>
            <a:off x="3491880" y="476672"/>
            <a:ext cx="5238328" cy="3570208"/>
          </a:xfrm>
          <a:prstGeom prst="rect">
            <a:avLst/>
          </a:prstGeom>
        </p:spPr>
        <p:txBody>
          <a:bodyPr wrap="square">
            <a:spAutoFit/>
          </a:bodyPr>
          <a:lstStyle/>
          <a:p>
            <a:r>
              <a:rPr lang="ru-RU" sz="1600" dirty="0"/>
              <a:t>          Уютная. Тёплая. Добрая книга . Бальзам на душу. </a:t>
            </a:r>
            <a:br>
              <a:rPr lang="ru-RU" sz="1600" dirty="0"/>
            </a:br>
            <a:r>
              <a:rPr lang="ru-RU" sz="1600" dirty="0"/>
              <a:t>          Какая здесь сюжетная линия?</a:t>
            </a:r>
            <a:br>
              <a:rPr lang="ru-RU" sz="1600" dirty="0"/>
            </a:br>
            <a:r>
              <a:rPr lang="ru-RU" sz="1600" dirty="0"/>
              <a:t>          Да ее здесь нет. Книга состоит из воспоминаний автора о своём детстве, море, родственниках, друзьях... представленных в виде коротких рассказов, совершенно не связанных между собой по смыслу.</a:t>
            </a:r>
            <a:br>
              <a:rPr lang="ru-RU" sz="1600" dirty="0"/>
            </a:br>
            <a:r>
              <a:rPr lang="ru-RU" sz="1600" dirty="0"/>
              <a:t>          После ее прочтения как максимум начинаешь любить весь мир, как минимум, относиться ко всему проще, легче, спокойнее, быть терпимей к тем, кто тебя окружает .</a:t>
            </a:r>
            <a:br>
              <a:rPr lang="ru-RU" sz="1600" dirty="0"/>
            </a:br>
            <a:r>
              <a:rPr lang="ru-RU" sz="1600" dirty="0"/>
              <a:t>          Не зря </a:t>
            </a:r>
            <a:r>
              <a:rPr lang="ru-RU" sz="1600" dirty="0" err="1"/>
              <a:t>Сафарли</a:t>
            </a:r>
            <a:r>
              <a:rPr lang="ru-RU" sz="1600" dirty="0"/>
              <a:t> называют восточным писателем с тонкой душой, более того, она у него ещё и очень красивая!</a:t>
            </a:r>
            <a:br>
              <a:rPr lang="ru-RU" dirty="0"/>
            </a:br>
            <a:endParaRPr lang="ru-RU" dirty="0"/>
          </a:p>
        </p:txBody>
      </p:sp>
      <p:pic>
        <p:nvPicPr>
          <p:cNvPr id="5125" name="Picture 5" descr="http://qrcoder.ru/code/?http%3A%2F%2F%2Floveread.me%2Fread_book.php%3Fid%3D57250%26p%3D24&amp;4&amp;0"/>
          <p:cNvPicPr>
            <a:picLocks noChangeAspect="1" noChangeArrowheads="1"/>
          </p:cNvPicPr>
          <p:nvPr/>
        </p:nvPicPr>
        <p:blipFill>
          <a:blip r:embed="rId5" cstate="print"/>
          <a:srcRect/>
          <a:stretch>
            <a:fillRect/>
          </a:stretch>
        </p:blipFill>
        <p:spPr bwMode="auto">
          <a:xfrm>
            <a:off x="3635896" y="5013176"/>
            <a:ext cx="864096" cy="864096"/>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050" name="Picture 2" descr="http://www.e-reading.club/cover/1051/1051878.jpg"/>
          <p:cNvPicPr>
            <a:picLocks noChangeAspect="1" noChangeArrowheads="1"/>
          </p:cNvPicPr>
          <p:nvPr/>
        </p:nvPicPr>
        <p:blipFill>
          <a:blip r:embed="rId3" cstate="print"/>
          <a:srcRect/>
          <a:stretch>
            <a:fillRect/>
          </a:stretch>
        </p:blipFill>
        <p:spPr bwMode="auto">
          <a:xfrm>
            <a:off x="395536" y="3284984"/>
            <a:ext cx="2283110" cy="3360738"/>
          </a:xfrm>
          <a:prstGeom prst="rect">
            <a:avLst/>
          </a:prstGeom>
          <a:noFill/>
        </p:spPr>
      </p:pic>
      <p:pic>
        <p:nvPicPr>
          <p:cNvPr id="2052" name="Picture 4" descr="https://koryo-saram.ru/wp-content/uploads/2016/02/.jpg"/>
          <p:cNvPicPr>
            <a:picLocks noChangeAspect="1" noChangeArrowheads="1"/>
          </p:cNvPicPr>
          <p:nvPr/>
        </p:nvPicPr>
        <p:blipFill>
          <a:blip r:embed="rId4" cstate="print"/>
          <a:srcRect/>
          <a:stretch>
            <a:fillRect/>
          </a:stretch>
        </p:blipFill>
        <p:spPr bwMode="auto">
          <a:xfrm>
            <a:off x="971600" y="332656"/>
            <a:ext cx="1248139" cy="1872208"/>
          </a:xfrm>
          <a:prstGeom prst="rect">
            <a:avLst/>
          </a:prstGeom>
          <a:noFill/>
        </p:spPr>
      </p:pic>
      <p:sp>
        <p:nvSpPr>
          <p:cNvPr id="10" name="Прямоугольник 9"/>
          <p:cNvSpPr/>
          <p:nvPr/>
        </p:nvSpPr>
        <p:spPr>
          <a:xfrm>
            <a:off x="755576" y="2348880"/>
            <a:ext cx="1637928" cy="369332"/>
          </a:xfrm>
          <a:prstGeom prst="rect">
            <a:avLst/>
          </a:prstGeom>
        </p:spPr>
        <p:txBody>
          <a:bodyPr wrap="square">
            <a:spAutoFit/>
          </a:bodyPr>
          <a:lstStyle/>
          <a:p>
            <a:pPr algn="ctr"/>
            <a:r>
              <a:rPr lang="ru-RU" sz="900" dirty="0" err="1"/>
              <a:t>Чон</a:t>
            </a:r>
            <a:r>
              <a:rPr lang="ru-RU" sz="900" dirty="0"/>
              <a:t> </a:t>
            </a:r>
            <a:r>
              <a:rPr lang="ru-RU" sz="900" dirty="0" err="1"/>
              <a:t>Унён</a:t>
            </a:r>
            <a:endParaRPr lang="ru-RU" sz="900" dirty="0"/>
          </a:p>
          <a:p>
            <a:pPr algn="ctr"/>
            <a:r>
              <a:rPr lang="ru-RU" sz="900" dirty="0"/>
              <a:t>(род. 1971 г.)</a:t>
            </a:r>
          </a:p>
        </p:txBody>
      </p:sp>
      <p:sp>
        <p:nvSpPr>
          <p:cNvPr id="11" name="Прямоугольник 10"/>
          <p:cNvSpPr/>
          <p:nvPr/>
        </p:nvSpPr>
        <p:spPr>
          <a:xfrm>
            <a:off x="3419872" y="404664"/>
            <a:ext cx="5076056" cy="4062651"/>
          </a:xfrm>
          <a:prstGeom prst="rect">
            <a:avLst/>
          </a:prstGeom>
        </p:spPr>
        <p:txBody>
          <a:bodyPr wrap="square">
            <a:spAutoFit/>
          </a:bodyPr>
          <a:lstStyle/>
          <a:p>
            <a:r>
              <a:rPr lang="ru-RU" sz="1600" dirty="0"/>
              <a:t>        В романе повествуется о трагической истории этнической кореянки </a:t>
            </a:r>
            <a:r>
              <a:rPr lang="ru-RU" sz="1600" dirty="0" err="1"/>
              <a:t>Лим</a:t>
            </a:r>
            <a:r>
              <a:rPr lang="ru-RU" sz="1600" dirty="0"/>
              <a:t> </a:t>
            </a:r>
            <a:r>
              <a:rPr lang="ru-RU" sz="1600" dirty="0" err="1"/>
              <a:t>Хэхва</a:t>
            </a:r>
            <a:r>
              <a:rPr lang="ru-RU" sz="1600" dirty="0"/>
              <a:t> из Китая.</a:t>
            </a:r>
          </a:p>
          <a:p>
            <a:r>
              <a:rPr lang="ru-RU" sz="1600" dirty="0"/>
              <a:t>        Читателю открываются новые страницы корейской культуры, незнакомые доселе явления, наблюдаемые в последние десятилетия - браки между мужчинами из Кореи и девушками из Китая, Филиппин и Вьетнама.    </a:t>
            </a:r>
          </a:p>
          <a:p>
            <a:r>
              <a:rPr lang="ru-RU" sz="1600" dirty="0"/>
              <a:t>        Впервые в корейской литературе описывается жизнь </a:t>
            </a:r>
            <a:r>
              <a:rPr lang="ru-RU" sz="1600" dirty="0" err="1"/>
              <a:t>чосончжогов</a:t>
            </a:r>
            <a:r>
              <a:rPr lang="ru-RU" sz="1600" dirty="0"/>
              <a:t> - этнических корейцев, живущих вдали от исторической родины, их социальное положение, культура, история.</a:t>
            </a:r>
            <a:br>
              <a:rPr lang="ru-RU" sz="1600" dirty="0"/>
            </a:br>
            <a:r>
              <a:rPr lang="ru-RU" sz="1600" dirty="0"/>
              <a:t>        В романе затрагиваются сложные психологические, философские и нравственные проблемы взаимоотношения людей и общества в эпоху глобализации, когда рушатся традиционные основы отношений между женщиной и мужчиной.</a:t>
            </a:r>
            <a:br>
              <a:rPr lang="ru-RU" dirty="0"/>
            </a:br>
            <a:endParaRPr lang="ru-RU" dirty="0"/>
          </a:p>
        </p:txBody>
      </p:sp>
      <p:pic>
        <p:nvPicPr>
          <p:cNvPr id="2054" name="Picture 6" descr="http://qrcoder.ru/code/?http%3A%2F%2Floveread.me%2Fread_book.php%3Fid%3D63916%26p%3D1&amp;4&amp;0"/>
          <p:cNvPicPr>
            <a:picLocks noChangeAspect="1" noChangeArrowheads="1"/>
          </p:cNvPicPr>
          <p:nvPr/>
        </p:nvPicPr>
        <p:blipFill>
          <a:blip r:embed="rId5" cstate="print"/>
          <a:srcRect/>
          <a:stretch>
            <a:fillRect/>
          </a:stretch>
        </p:blipFill>
        <p:spPr bwMode="auto">
          <a:xfrm>
            <a:off x="3635896" y="4941168"/>
            <a:ext cx="986036" cy="986036"/>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 name="Picture 2" descr="https://ozon-st.cdn.ngenix.net/multimedia/1014062034.jpg"/>
          <p:cNvPicPr>
            <a:picLocks noChangeAspect="1" noChangeArrowheads="1"/>
          </p:cNvPicPr>
          <p:nvPr/>
        </p:nvPicPr>
        <p:blipFill>
          <a:blip r:embed="rId3" cstate="print"/>
          <a:srcRect/>
          <a:stretch>
            <a:fillRect/>
          </a:stretch>
        </p:blipFill>
        <p:spPr bwMode="auto">
          <a:xfrm>
            <a:off x="395536" y="3212976"/>
            <a:ext cx="2304256" cy="3449486"/>
          </a:xfrm>
          <a:prstGeom prst="rect">
            <a:avLst/>
          </a:prstGeom>
          <a:noFill/>
        </p:spPr>
      </p:pic>
      <p:pic>
        <p:nvPicPr>
          <p:cNvPr id="1028" name="Picture 4" descr="https://ahvalnews.com/sites/default/files/styles/is_home_content_second_440x440_2/public/2018-02/orhan_pamuk_2009.jpg?h=893fd150&amp;itok=GWfvsDUR"/>
          <p:cNvPicPr>
            <a:picLocks noChangeAspect="1" noChangeArrowheads="1"/>
          </p:cNvPicPr>
          <p:nvPr/>
        </p:nvPicPr>
        <p:blipFill>
          <a:blip r:embed="rId4" cstate="print"/>
          <a:srcRect/>
          <a:stretch>
            <a:fillRect/>
          </a:stretch>
        </p:blipFill>
        <p:spPr bwMode="auto">
          <a:xfrm>
            <a:off x="611560" y="332656"/>
            <a:ext cx="1755576" cy="1755576"/>
          </a:xfrm>
          <a:prstGeom prst="rect">
            <a:avLst/>
          </a:prstGeom>
          <a:noFill/>
        </p:spPr>
      </p:pic>
      <p:sp>
        <p:nvSpPr>
          <p:cNvPr id="10" name="Прямоугольник 9"/>
          <p:cNvSpPr/>
          <p:nvPr/>
        </p:nvSpPr>
        <p:spPr>
          <a:xfrm>
            <a:off x="683568" y="2348880"/>
            <a:ext cx="1637928" cy="369332"/>
          </a:xfrm>
          <a:prstGeom prst="rect">
            <a:avLst/>
          </a:prstGeom>
        </p:spPr>
        <p:txBody>
          <a:bodyPr wrap="square">
            <a:spAutoFit/>
          </a:bodyPr>
          <a:lstStyle/>
          <a:p>
            <a:pPr algn="ctr"/>
            <a:r>
              <a:rPr lang="ru-RU" sz="900" dirty="0" err="1"/>
              <a:t>Орхан</a:t>
            </a:r>
            <a:r>
              <a:rPr lang="ru-RU" sz="900" dirty="0"/>
              <a:t> </a:t>
            </a:r>
            <a:r>
              <a:rPr lang="ru-RU" sz="900" dirty="0" err="1"/>
              <a:t>Памук</a:t>
            </a:r>
            <a:endParaRPr lang="ru-RU" sz="900" dirty="0"/>
          </a:p>
          <a:p>
            <a:pPr algn="ctr"/>
            <a:r>
              <a:rPr lang="ru-RU" sz="900" dirty="0"/>
              <a:t>(род. 1952 г.)</a:t>
            </a:r>
          </a:p>
        </p:txBody>
      </p:sp>
      <p:pic>
        <p:nvPicPr>
          <p:cNvPr id="1030" name="Picture 6" descr="http://qrcoder.ru/code/?http%3A%2F%2Floveread.me%2Fread_book.php%3Fid%3D51720%26p%3D100&amp;4&amp;0"/>
          <p:cNvPicPr>
            <a:picLocks noChangeAspect="1" noChangeArrowheads="1"/>
          </p:cNvPicPr>
          <p:nvPr/>
        </p:nvPicPr>
        <p:blipFill>
          <a:blip r:embed="rId5" cstate="print"/>
          <a:srcRect/>
          <a:stretch>
            <a:fillRect/>
          </a:stretch>
        </p:blipFill>
        <p:spPr bwMode="auto">
          <a:xfrm>
            <a:off x="3635896" y="5063108"/>
            <a:ext cx="792088" cy="792088"/>
          </a:xfrm>
          <a:prstGeom prst="rect">
            <a:avLst/>
          </a:prstGeom>
          <a:noFill/>
        </p:spPr>
      </p:pic>
      <p:sp>
        <p:nvSpPr>
          <p:cNvPr id="12" name="Прямоугольник 11"/>
          <p:cNvSpPr/>
          <p:nvPr/>
        </p:nvSpPr>
        <p:spPr>
          <a:xfrm>
            <a:off x="3851920" y="404664"/>
            <a:ext cx="4572000" cy="3539430"/>
          </a:xfrm>
          <a:prstGeom prst="rect">
            <a:avLst/>
          </a:prstGeom>
        </p:spPr>
        <p:txBody>
          <a:bodyPr>
            <a:spAutoFit/>
          </a:bodyPr>
          <a:lstStyle/>
          <a:p>
            <a:r>
              <a:rPr lang="ru-RU" sz="1600" dirty="0"/>
              <a:t>       </a:t>
            </a:r>
            <a:r>
              <a:rPr lang="ru-RU" sz="1600" dirty="0" err="1"/>
              <a:t>Орхан</a:t>
            </a:r>
            <a:r>
              <a:rPr lang="ru-RU" sz="1600" dirty="0"/>
              <a:t> </a:t>
            </a:r>
            <a:r>
              <a:rPr lang="ru-RU" sz="1600" dirty="0" err="1"/>
              <a:t>Памук</a:t>
            </a:r>
            <a:r>
              <a:rPr lang="ru-RU" sz="1600" dirty="0"/>
              <a:t> — известный турецкий писатель, обладатель многочисленных национальных и международных премий, в числе которых Нобелевская премия по литературе за «поиск души своего меланхолического города». </a:t>
            </a:r>
          </a:p>
          <a:p>
            <a:r>
              <a:rPr lang="ru-RU" sz="1600" dirty="0"/>
              <a:t>       «Мои странные мысли» - это удивительно плавная и лиричная история Турции, история Стамбула, рассказанная через призму жизни уличного торговца </a:t>
            </a:r>
            <a:r>
              <a:rPr lang="ru-RU" sz="1600" dirty="0" err="1"/>
              <a:t>Мевлюта</a:t>
            </a:r>
            <a:r>
              <a:rPr lang="ru-RU" sz="1600" dirty="0"/>
              <a:t>.</a:t>
            </a:r>
          </a:p>
          <a:p>
            <a:r>
              <a:rPr lang="ru-RU" sz="1600" dirty="0"/>
              <a:t>        Меняются правители и нравы, меняются люди и улицы города, а </a:t>
            </a:r>
            <a:r>
              <a:rPr lang="ru-RU" sz="1600" dirty="0" err="1"/>
              <a:t>Мевлют</a:t>
            </a:r>
            <a:r>
              <a:rPr lang="ru-RU" sz="1600" dirty="0"/>
              <a:t> все так же неспешно катит свою тележку с бузой по узким закоулкам Стамбула, ведя «странные» беседы с городом и не желая для себя ничего большего.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347864" y="476672"/>
            <a:ext cx="5382344" cy="3539430"/>
          </a:xfrm>
          <a:prstGeom prst="rect">
            <a:avLst/>
          </a:prstGeom>
        </p:spPr>
        <p:txBody>
          <a:bodyPr wrap="square">
            <a:spAutoFit/>
          </a:bodyPr>
          <a:lstStyle/>
          <a:p>
            <a:r>
              <a:rPr lang="ru-RU" sz="1600" dirty="0"/>
              <a:t>         </a:t>
            </a:r>
            <a:r>
              <a:rPr lang="ru-RU" sz="1600" dirty="0" err="1"/>
              <a:t>Неотосланные</a:t>
            </a:r>
            <a:r>
              <a:rPr lang="ru-RU" sz="1600" dirty="0"/>
              <a:t> письма... Хоть и небольшое, но очень захватывающее и чуткое произведение  татарского писателя </a:t>
            </a:r>
            <a:r>
              <a:rPr lang="ru-RU" sz="1600" dirty="0" err="1"/>
              <a:t>Аделя</a:t>
            </a:r>
            <a:r>
              <a:rPr lang="ru-RU" sz="1600" dirty="0"/>
              <a:t> </a:t>
            </a:r>
            <a:r>
              <a:rPr lang="ru-RU" sz="1600" dirty="0" err="1"/>
              <a:t>Кутуя</a:t>
            </a:r>
            <a:r>
              <a:rPr lang="ru-RU" sz="1600" dirty="0"/>
              <a:t>, которое не оставит равнодушным никого...</a:t>
            </a:r>
            <a:br>
              <a:rPr lang="ru-RU" sz="1600" dirty="0"/>
            </a:br>
            <a:r>
              <a:rPr lang="ru-RU" sz="1600" dirty="0"/>
              <a:t>        Казалось бы, история очень проста и банальна, но то, с каким мужеством главная героиня преодолевала все трудности, возникавшие на её жизненном пути, достойно уважения и восхищения. </a:t>
            </a:r>
            <a:br>
              <a:rPr lang="ru-RU" sz="1600" dirty="0"/>
            </a:br>
            <a:r>
              <a:rPr lang="ru-RU" sz="1600" dirty="0"/>
              <a:t>        Сила этой книги в том, что она вдохновляет и дает надежду всем женщинам, попавшим в похожую ситуацию, на светлое радостное и полное счастья будущее. </a:t>
            </a:r>
            <a:br>
              <a:rPr lang="ru-RU" sz="1600" dirty="0"/>
            </a:br>
            <a:r>
              <a:rPr lang="ru-RU" sz="1600" dirty="0"/>
              <a:t>Все-таки, как важно, порой, высказаться, излить душу в трудную минуту, быть услышанной, пускай даже самой собой...</a:t>
            </a:r>
          </a:p>
        </p:txBody>
      </p:sp>
      <p:sp>
        <p:nvSpPr>
          <p:cNvPr id="55298" name="AutoShape 2" descr="https://bookz.ru/pics/neotosla_40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5300" name="Picture 4" descr="ÐÐµÐ¾ÑÐ¾ÑÐ»Ð°Ð½Ð½ÑÐµ Ð¿Ð¸ÑÑÐ¼Ð°."/>
          <p:cNvPicPr>
            <a:picLocks noChangeAspect="1" noChangeArrowheads="1"/>
          </p:cNvPicPr>
          <p:nvPr/>
        </p:nvPicPr>
        <p:blipFill>
          <a:blip r:embed="rId3" cstate="print"/>
          <a:srcRect/>
          <a:stretch>
            <a:fillRect/>
          </a:stretch>
        </p:blipFill>
        <p:spPr bwMode="auto">
          <a:xfrm>
            <a:off x="539552" y="3429000"/>
            <a:ext cx="2091308" cy="3192017"/>
          </a:xfrm>
          <a:prstGeom prst="rect">
            <a:avLst/>
          </a:prstGeom>
          <a:noFill/>
        </p:spPr>
      </p:pic>
      <p:pic>
        <p:nvPicPr>
          <p:cNvPr id="55302" name="Picture 6" descr="https://persons-info.com/userfiles/image/persons/20000-30000/24000-25000/24962/KUTUI_Adel.jpg"/>
          <p:cNvPicPr>
            <a:picLocks noChangeAspect="1" noChangeArrowheads="1"/>
          </p:cNvPicPr>
          <p:nvPr/>
        </p:nvPicPr>
        <p:blipFill>
          <a:blip r:embed="rId4" cstate="print"/>
          <a:srcRect/>
          <a:stretch>
            <a:fillRect/>
          </a:stretch>
        </p:blipFill>
        <p:spPr bwMode="auto">
          <a:xfrm>
            <a:off x="971600" y="332656"/>
            <a:ext cx="1224135" cy="1787237"/>
          </a:xfrm>
          <a:prstGeom prst="rect">
            <a:avLst/>
          </a:prstGeom>
          <a:noFill/>
        </p:spPr>
      </p:pic>
      <p:sp>
        <p:nvSpPr>
          <p:cNvPr id="12" name="Прямоугольник 11"/>
          <p:cNvSpPr/>
          <p:nvPr/>
        </p:nvSpPr>
        <p:spPr>
          <a:xfrm>
            <a:off x="827584" y="2348880"/>
            <a:ext cx="1493912" cy="369332"/>
          </a:xfrm>
          <a:prstGeom prst="rect">
            <a:avLst/>
          </a:prstGeom>
        </p:spPr>
        <p:txBody>
          <a:bodyPr wrap="square">
            <a:spAutoFit/>
          </a:bodyPr>
          <a:lstStyle/>
          <a:p>
            <a:pPr algn="ctr"/>
            <a:r>
              <a:rPr lang="ru-RU" sz="900" dirty="0"/>
              <a:t>Адель </a:t>
            </a:r>
            <a:r>
              <a:rPr lang="ru-RU" sz="900" dirty="0" err="1"/>
              <a:t>Кутуй</a:t>
            </a:r>
            <a:endParaRPr lang="ru-RU" sz="900" dirty="0"/>
          </a:p>
          <a:p>
            <a:pPr algn="ctr"/>
            <a:r>
              <a:rPr lang="ru-RU" sz="900" dirty="0"/>
              <a:t>(1903-1945)</a:t>
            </a:r>
          </a:p>
        </p:txBody>
      </p:sp>
      <p:pic>
        <p:nvPicPr>
          <p:cNvPr id="55304" name="Picture 8" descr="http://qrcoder.ru/code/?http%3A%2F%2Fwww.rulit.me%2Fbooks%2Fneotoslannye-pisma-povest-i-rasskazy-read-301879-1.html&amp;4&amp;0"/>
          <p:cNvPicPr>
            <a:picLocks noChangeAspect="1" noChangeArrowheads="1"/>
          </p:cNvPicPr>
          <p:nvPr/>
        </p:nvPicPr>
        <p:blipFill>
          <a:blip r:embed="rId5" cstate="print"/>
          <a:srcRect/>
          <a:stretch>
            <a:fillRect/>
          </a:stretch>
        </p:blipFill>
        <p:spPr bwMode="auto">
          <a:xfrm>
            <a:off x="3635896" y="5013176"/>
            <a:ext cx="936104" cy="936104"/>
          </a:xfrm>
          <a:prstGeom prst="rect">
            <a:avLst/>
          </a:prstGeom>
          <a:noFill/>
        </p:spPr>
      </p:pic>
      <p:pic>
        <p:nvPicPr>
          <p:cNvPr id="55306" name="Picture 10" descr="http://qrcoder.ru/code/?http%3A%2F%2Fwww.youtube.com%2Fwatch%3Fv%3DN9CRyz5Wk_s&amp;4&amp;0"/>
          <p:cNvPicPr>
            <a:picLocks noChangeAspect="1" noChangeArrowheads="1"/>
          </p:cNvPicPr>
          <p:nvPr/>
        </p:nvPicPr>
        <p:blipFill>
          <a:blip r:embed="rId6" cstate="print"/>
          <a:srcRect/>
          <a:stretch>
            <a:fillRect/>
          </a:stretch>
        </p:blipFill>
        <p:spPr bwMode="auto">
          <a:xfrm>
            <a:off x="5292080" y="5054724"/>
            <a:ext cx="864096" cy="864096"/>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0</a:t>
            </a:r>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95936" y="332656"/>
            <a:ext cx="4572000" cy="3600986"/>
          </a:xfrm>
          <a:prstGeom prst="rect">
            <a:avLst/>
          </a:prstGeom>
        </p:spPr>
        <p:txBody>
          <a:bodyPr>
            <a:spAutoFit/>
          </a:bodyPr>
          <a:lstStyle/>
          <a:p>
            <a:r>
              <a:rPr lang="ru-RU" sz="1600" dirty="0"/>
              <a:t>          </a:t>
            </a:r>
            <a:r>
              <a:rPr lang="ru-RU" sz="1600" dirty="0" err="1"/>
              <a:t>Сабит</a:t>
            </a:r>
            <a:r>
              <a:rPr lang="ru-RU" sz="1600" dirty="0"/>
              <a:t> </a:t>
            </a:r>
            <a:r>
              <a:rPr lang="ru-RU" sz="1600" dirty="0" err="1"/>
              <a:t>Муканов</a:t>
            </a:r>
            <a:r>
              <a:rPr lang="ru-RU" sz="1600" dirty="0"/>
              <a:t>, когда-то написал о романе Сейфуллина: «Тернистый путь» — это, с одной стороны, история, с другой стороны — учебник политграмоты, и, с третьей стороны, — самое интересное, захватывающее читателя художественное произведение».</a:t>
            </a:r>
          </a:p>
          <a:p>
            <a:r>
              <a:rPr lang="ru-RU" sz="1600" dirty="0"/>
              <a:t>          Это произведение было достижением не только писателя, но и всей казахской литературы. «Тернистый путь» дал классический предметный урок всем казахским писателям, как надо создавать произведения на современную тему.</a:t>
            </a:r>
            <a:br>
              <a:rPr lang="ru-RU" dirty="0"/>
            </a:br>
            <a:br>
              <a:rPr lang="ru-RU" dirty="0"/>
            </a:br>
            <a:endParaRPr lang="ru-RU" dirty="0"/>
          </a:p>
        </p:txBody>
      </p:sp>
      <p:pic>
        <p:nvPicPr>
          <p:cNvPr id="81922" name="Picture 2" descr="https://ozon-st.cdn.ngenix.net/multimedia/1005222088.jpg"/>
          <p:cNvPicPr>
            <a:picLocks noChangeAspect="1" noChangeArrowheads="1"/>
          </p:cNvPicPr>
          <p:nvPr/>
        </p:nvPicPr>
        <p:blipFill>
          <a:blip r:embed="rId3" cstate="print"/>
          <a:srcRect/>
          <a:stretch>
            <a:fillRect/>
          </a:stretch>
        </p:blipFill>
        <p:spPr bwMode="auto">
          <a:xfrm>
            <a:off x="323528" y="3140968"/>
            <a:ext cx="2304256" cy="3491298"/>
          </a:xfrm>
          <a:prstGeom prst="rect">
            <a:avLst/>
          </a:prstGeom>
          <a:noFill/>
        </p:spPr>
      </p:pic>
      <p:pic>
        <p:nvPicPr>
          <p:cNvPr id="81924" name="Picture 4" descr="http://qrcoder.ru/code/?http%3A%2F%2Fwww.e-reading.club%2Fbook.php%3Fbook%3D147061&amp;4&amp;0"/>
          <p:cNvPicPr>
            <a:picLocks noChangeAspect="1" noChangeArrowheads="1"/>
          </p:cNvPicPr>
          <p:nvPr/>
        </p:nvPicPr>
        <p:blipFill>
          <a:blip r:embed="rId4" cstate="print"/>
          <a:srcRect/>
          <a:stretch>
            <a:fillRect/>
          </a:stretch>
        </p:blipFill>
        <p:spPr bwMode="auto">
          <a:xfrm>
            <a:off x="3563888" y="5013176"/>
            <a:ext cx="936104" cy="936104"/>
          </a:xfrm>
          <a:prstGeom prst="rect">
            <a:avLst/>
          </a:prstGeom>
          <a:noFill/>
        </p:spPr>
      </p:pic>
      <p:sp>
        <p:nvSpPr>
          <p:cNvPr id="81926" name="AutoShape 6" descr="http://monateka.com/images/120901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28" name="AutoShape 8" descr="http://monateka.com/images/120901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81930" name="AutoShape 10" descr="http://monateka.com/images/120901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1932" name="Picture 12" descr="https://e-history.kz/images/w541-cct-si/media/upload/79/2013/08/30/02f275dc05577ec48e70d8c8de889a18.jpg"/>
          <p:cNvPicPr>
            <a:picLocks noChangeAspect="1" noChangeArrowheads="1"/>
          </p:cNvPicPr>
          <p:nvPr/>
        </p:nvPicPr>
        <p:blipFill>
          <a:blip r:embed="rId5" cstate="print"/>
          <a:srcRect/>
          <a:stretch>
            <a:fillRect/>
          </a:stretch>
        </p:blipFill>
        <p:spPr bwMode="auto">
          <a:xfrm>
            <a:off x="827584" y="188640"/>
            <a:ext cx="1620929" cy="2160240"/>
          </a:xfrm>
          <a:prstGeom prst="rect">
            <a:avLst/>
          </a:prstGeom>
          <a:noFill/>
        </p:spPr>
      </p:pic>
      <p:sp>
        <p:nvSpPr>
          <p:cNvPr id="15" name="Прямоугольник 14"/>
          <p:cNvSpPr/>
          <p:nvPr/>
        </p:nvSpPr>
        <p:spPr>
          <a:xfrm>
            <a:off x="611560" y="2492896"/>
            <a:ext cx="2069976" cy="369332"/>
          </a:xfrm>
          <a:prstGeom prst="rect">
            <a:avLst/>
          </a:prstGeom>
        </p:spPr>
        <p:txBody>
          <a:bodyPr wrap="square">
            <a:spAutoFit/>
          </a:bodyPr>
          <a:lstStyle/>
          <a:p>
            <a:pPr algn="ctr"/>
            <a:r>
              <a:rPr lang="ru-RU" sz="900" dirty="0" err="1"/>
              <a:t>Сакен</a:t>
            </a:r>
            <a:r>
              <a:rPr lang="ru-RU" sz="900" dirty="0"/>
              <a:t> Сейфуллин</a:t>
            </a:r>
          </a:p>
          <a:p>
            <a:pPr algn="ctr"/>
            <a:r>
              <a:rPr lang="ru-RU" sz="900" dirty="0"/>
              <a:t>(1894-1939)(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07904" y="404664"/>
            <a:ext cx="4788024" cy="2062103"/>
          </a:xfrm>
          <a:prstGeom prst="rect">
            <a:avLst/>
          </a:prstGeom>
        </p:spPr>
        <p:txBody>
          <a:bodyPr wrap="square">
            <a:spAutoFit/>
          </a:bodyPr>
          <a:lstStyle/>
          <a:p>
            <a:r>
              <a:rPr lang="ru-RU" sz="1600" dirty="0"/>
              <a:t>         Книга уйгурского писателя </a:t>
            </a:r>
            <a:r>
              <a:rPr lang="ru-RU" sz="1600" dirty="0" err="1"/>
              <a:t>Зии</a:t>
            </a:r>
            <a:r>
              <a:rPr lang="ru-RU" sz="1600" dirty="0"/>
              <a:t> </a:t>
            </a:r>
            <a:r>
              <a:rPr lang="ru-RU" sz="1600" dirty="0" err="1"/>
              <a:t>Самади</a:t>
            </a:r>
            <a:r>
              <a:rPr lang="ru-RU" sz="1600" dirty="0"/>
              <a:t> рассказывает о трагическом поражении народного восстания под предводительством молодого джигита </a:t>
            </a:r>
            <a:r>
              <a:rPr lang="ru-RU" sz="1600" dirty="0" err="1"/>
              <a:t>Ахтама</a:t>
            </a:r>
            <a:r>
              <a:rPr lang="ru-RU" sz="1600" dirty="0"/>
              <a:t> и юной красавицы </a:t>
            </a:r>
            <a:r>
              <a:rPr lang="ru-RU" sz="1600" dirty="0" err="1"/>
              <a:t>Маимхан</a:t>
            </a:r>
            <a:r>
              <a:rPr lang="ru-RU" sz="1600" dirty="0"/>
              <a:t>. </a:t>
            </a:r>
          </a:p>
          <a:p>
            <a:r>
              <a:rPr lang="ru-RU" sz="1600" dirty="0"/>
              <a:t>         События развиваются в начале освободительной борьбы уйгурского народа против маньчжуро-китайских поработителей. Середина XVIII века.</a:t>
            </a:r>
          </a:p>
        </p:txBody>
      </p:sp>
      <p:pic>
        <p:nvPicPr>
          <p:cNvPr id="54274" name="Picture 2" descr="http://www.libex.ru/img/x/18/17/ba5d8.jpg"/>
          <p:cNvPicPr>
            <a:picLocks noChangeAspect="1" noChangeArrowheads="1"/>
          </p:cNvPicPr>
          <p:nvPr/>
        </p:nvPicPr>
        <p:blipFill>
          <a:blip r:embed="rId3" cstate="print"/>
          <a:srcRect/>
          <a:stretch>
            <a:fillRect/>
          </a:stretch>
        </p:blipFill>
        <p:spPr bwMode="auto">
          <a:xfrm>
            <a:off x="539552" y="3717032"/>
            <a:ext cx="1961547" cy="2864396"/>
          </a:xfrm>
          <a:prstGeom prst="rect">
            <a:avLst/>
          </a:prstGeom>
          <a:noFill/>
        </p:spPr>
      </p:pic>
      <p:pic>
        <p:nvPicPr>
          <p:cNvPr id="54276" name="Picture 4" descr="http://www.akademiye.org/ug/wp-content/uploads/2013/05/ziya_semi-251x300.jpg"/>
          <p:cNvPicPr>
            <a:picLocks noChangeAspect="1" noChangeArrowheads="1"/>
          </p:cNvPicPr>
          <p:nvPr/>
        </p:nvPicPr>
        <p:blipFill>
          <a:blip r:embed="rId4" cstate="print"/>
          <a:srcRect/>
          <a:stretch>
            <a:fillRect/>
          </a:stretch>
        </p:blipFill>
        <p:spPr bwMode="auto">
          <a:xfrm>
            <a:off x="899592" y="332656"/>
            <a:ext cx="1440160" cy="1721308"/>
          </a:xfrm>
          <a:prstGeom prst="rect">
            <a:avLst/>
          </a:prstGeom>
          <a:noFill/>
        </p:spPr>
      </p:pic>
      <p:sp>
        <p:nvSpPr>
          <p:cNvPr id="11" name="Прямоугольник 10"/>
          <p:cNvSpPr/>
          <p:nvPr/>
        </p:nvSpPr>
        <p:spPr>
          <a:xfrm>
            <a:off x="827584" y="2204864"/>
            <a:ext cx="1565920" cy="369332"/>
          </a:xfrm>
          <a:prstGeom prst="rect">
            <a:avLst/>
          </a:prstGeom>
        </p:spPr>
        <p:txBody>
          <a:bodyPr wrap="square">
            <a:spAutoFit/>
          </a:bodyPr>
          <a:lstStyle/>
          <a:p>
            <a:pPr algn="ctr"/>
            <a:r>
              <a:rPr lang="ru-RU" sz="900" dirty="0" err="1"/>
              <a:t>Зия</a:t>
            </a:r>
            <a:r>
              <a:rPr lang="ru-RU" sz="900" dirty="0"/>
              <a:t> </a:t>
            </a:r>
            <a:r>
              <a:rPr lang="ru-RU" sz="900" dirty="0" err="1"/>
              <a:t>Самади</a:t>
            </a:r>
            <a:endParaRPr lang="ru-RU" sz="900" dirty="0"/>
          </a:p>
          <a:p>
            <a:pPr algn="ctr"/>
            <a:r>
              <a:rPr lang="ru-RU" sz="900" dirty="0"/>
              <a:t>(1914-2000)</a:t>
            </a:r>
          </a:p>
        </p:txBody>
      </p:sp>
      <p:pic>
        <p:nvPicPr>
          <p:cNvPr id="54278" name="Picture 6" descr="http://qrcoder.ru/code/?http%3A%2F%2Flitresp.ru%2Fchitat%2Fru%2F%25D0%25A1%2Fsamadi-ziya-ibadatovich%2Fizbrannoe-tom-2%2F2&amp;4&amp;0"/>
          <p:cNvPicPr>
            <a:picLocks noChangeAspect="1" noChangeArrowheads="1"/>
          </p:cNvPicPr>
          <p:nvPr/>
        </p:nvPicPr>
        <p:blipFill>
          <a:blip r:embed="rId5" cstate="print"/>
          <a:srcRect/>
          <a:stretch>
            <a:fillRect/>
          </a:stretch>
        </p:blipFill>
        <p:spPr bwMode="auto">
          <a:xfrm>
            <a:off x="3635896" y="5085184"/>
            <a:ext cx="792088" cy="792088"/>
          </a:xfrm>
          <a:prstGeom prst="rect">
            <a:avLst/>
          </a:prstGeom>
          <a:noFill/>
        </p:spPr>
      </p:pic>
      <p:pic>
        <p:nvPicPr>
          <p:cNvPr id="54280" name="Picture 8" descr="http://qrcoder.ru/code/?http%3A%2F%2Fmy.mail.ru%2Fmail%2Fraimrecords%2Fvideo%2F596%2F736.html&amp;4&amp;0"/>
          <p:cNvPicPr>
            <a:picLocks noChangeAspect="1" noChangeArrowheads="1"/>
          </p:cNvPicPr>
          <p:nvPr/>
        </p:nvPicPr>
        <p:blipFill>
          <a:blip r:embed="rId6" cstate="print"/>
          <a:srcRect/>
          <a:stretch>
            <a:fillRect/>
          </a:stretch>
        </p:blipFill>
        <p:spPr bwMode="auto">
          <a:xfrm>
            <a:off x="7092280" y="5013176"/>
            <a:ext cx="936104" cy="936104"/>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53250" name="AutoShape 2" descr="https://coins.lave.ru/forum/pic/301096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3252" name="AutoShape 4" descr="https://coins.lave.ru/forum/pic/301096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53254" name="AutoShape 6" descr="https://coins.lave.ru/forum/pic/321838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3256" name="Picture 8" descr="http://azbuker.ru/system/covers/lots-603/5603/000/041/08236bed231cbb6e39fd49d46881b4d0fbd7d1a65b8_x300.jpg?1534418402"/>
          <p:cNvPicPr>
            <a:picLocks noChangeAspect="1" noChangeArrowheads="1"/>
          </p:cNvPicPr>
          <p:nvPr/>
        </p:nvPicPr>
        <p:blipFill>
          <a:blip r:embed="rId3" cstate="print"/>
          <a:srcRect/>
          <a:stretch>
            <a:fillRect/>
          </a:stretch>
        </p:blipFill>
        <p:spPr bwMode="auto">
          <a:xfrm>
            <a:off x="395536" y="3356992"/>
            <a:ext cx="2304256" cy="3289548"/>
          </a:xfrm>
          <a:prstGeom prst="rect">
            <a:avLst/>
          </a:prstGeom>
          <a:noFill/>
        </p:spPr>
      </p:pic>
      <p:pic>
        <p:nvPicPr>
          <p:cNvPr id="53258" name="Picture 10" descr="https://ra-ja.ru/wp-content/uploads/2018/09/Navoi-Alisher-e1536284223161-435x595.jpg"/>
          <p:cNvPicPr>
            <a:picLocks noChangeAspect="1" noChangeArrowheads="1"/>
          </p:cNvPicPr>
          <p:nvPr/>
        </p:nvPicPr>
        <p:blipFill>
          <a:blip r:embed="rId4" cstate="print"/>
          <a:srcRect/>
          <a:stretch>
            <a:fillRect/>
          </a:stretch>
        </p:blipFill>
        <p:spPr bwMode="auto">
          <a:xfrm>
            <a:off x="755576" y="260648"/>
            <a:ext cx="1440160" cy="1969874"/>
          </a:xfrm>
          <a:prstGeom prst="rect">
            <a:avLst/>
          </a:prstGeom>
          <a:noFill/>
        </p:spPr>
      </p:pic>
      <p:sp>
        <p:nvSpPr>
          <p:cNvPr id="13" name="Прямоугольник 12"/>
          <p:cNvSpPr/>
          <p:nvPr/>
        </p:nvSpPr>
        <p:spPr>
          <a:xfrm>
            <a:off x="683568" y="2420888"/>
            <a:ext cx="1493912" cy="369332"/>
          </a:xfrm>
          <a:prstGeom prst="rect">
            <a:avLst/>
          </a:prstGeom>
        </p:spPr>
        <p:txBody>
          <a:bodyPr wrap="square">
            <a:spAutoFit/>
          </a:bodyPr>
          <a:lstStyle/>
          <a:p>
            <a:pPr algn="ctr"/>
            <a:r>
              <a:rPr lang="ru-RU" sz="900" dirty="0" err="1"/>
              <a:t>Алишер</a:t>
            </a:r>
            <a:r>
              <a:rPr lang="ru-RU" sz="900" dirty="0"/>
              <a:t> Навои</a:t>
            </a:r>
          </a:p>
          <a:p>
            <a:pPr algn="ctr"/>
            <a:r>
              <a:rPr lang="ru-RU" sz="900" dirty="0"/>
              <a:t>(1441-1501)</a:t>
            </a:r>
          </a:p>
        </p:txBody>
      </p:sp>
      <p:sp>
        <p:nvSpPr>
          <p:cNvPr id="14" name="Прямоугольник 13"/>
          <p:cNvSpPr/>
          <p:nvPr/>
        </p:nvSpPr>
        <p:spPr>
          <a:xfrm>
            <a:off x="3923928" y="548680"/>
            <a:ext cx="4572000" cy="1569660"/>
          </a:xfrm>
          <a:prstGeom prst="rect">
            <a:avLst/>
          </a:prstGeom>
        </p:spPr>
        <p:txBody>
          <a:bodyPr>
            <a:spAutoFit/>
          </a:bodyPr>
          <a:lstStyle/>
          <a:p>
            <a:r>
              <a:rPr lang="ru-RU" sz="1600" dirty="0"/>
              <a:t>         «</a:t>
            </a:r>
            <a:r>
              <a:rPr lang="ru-RU" sz="1600" dirty="0" err="1"/>
              <a:t>Фархад</a:t>
            </a:r>
            <a:r>
              <a:rPr lang="ru-RU" sz="1600" dirty="0"/>
              <a:t> и Ширин» — средневековая романтическая поэма о любви, которой не страшны испытания. </a:t>
            </a:r>
          </a:p>
          <a:p>
            <a:r>
              <a:rPr lang="ru-RU" sz="1600" dirty="0"/>
              <a:t>         О бедном зодчем </a:t>
            </a:r>
            <a:r>
              <a:rPr lang="ru-RU" sz="1600" dirty="0" err="1"/>
              <a:t>Фархаде</a:t>
            </a:r>
            <a:r>
              <a:rPr lang="ru-RU" sz="1600" dirty="0"/>
              <a:t> и красавице  Ширин, на которую претендует иранский шах </a:t>
            </a:r>
            <a:r>
              <a:rPr lang="ru-RU" sz="1600" dirty="0" err="1"/>
              <a:t>Хосров</a:t>
            </a:r>
            <a:r>
              <a:rPr lang="ru-RU" sz="1600" dirty="0"/>
              <a:t>.</a:t>
            </a:r>
          </a:p>
        </p:txBody>
      </p:sp>
      <p:pic>
        <p:nvPicPr>
          <p:cNvPr id="53260" name="Picture 12" descr="http://qrcoder.ru/code/?http%3A%2F%2Flitresp.ru%2Fchitat%2Fru%2F%25D0%259D%2Fnavoi-alisher%2Ffarhad-i-shirin&amp;4&amp;0"/>
          <p:cNvPicPr>
            <a:picLocks noChangeAspect="1" noChangeArrowheads="1"/>
          </p:cNvPicPr>
          <p:nvPr/>
        </p:nvPicPr>
        <p:blipFill>
          <a:blip r:embed="rId5" cstate="print"/>
          <a:srcRect/>
          <a:stretch>
            <a:fillRect/>
          </a:stretch>
        </p:blipFill>
        <p:spPr bwMode="auto">
          <a:xfrm>
            <a:off x="3635896" y="5013176"/>
            <a:ext cx="864096" cy="86409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52230" name="Picture 6" descr="https://static.tildacdn.com/tild6436-3233-4562-b063-393738386531/vyshniaostap_1.jpg"/>
          <p:cNvPicPr>
            <a:picLocks noChangeAspect="1" noChangeArrowheads="1"/>
          </p:cNvPicPr>
          <p:nvPr/>
        </p:nvPicPr>
        <p:blipFill>
          <a:blip r:embed="rId3" cstate="print"/>
          <a:srcRect/>
          <a:stretch>
            <a:fillRect/>
          </a:stretch>
        </p:blipFill>
        <p:spPr bwMode="auto">
          <a:xfrm>
            <a:off x="971600" y="332656"/>
            <a:ext cx="1270761" cy="1872208"/>
          </a:xfrm>
          <a:prstGeom prst="rect">
            <a:avLst/>
          </a:prstGeom>
          <a:noFill/>
        </p:spPr>
      </p:pic>
      <p:sp>
        <p:nvSpPr>
          <p:cNvPr id="11" name="Прямоугольник 10"/>
          <p:cNvSpPr/>
          <p:nvPr/>
        </p:nvSpPr>
        <p:spPr>
          <a:xfrm>
            <a:off x="611560" y="2420888"/>
            <a:ext cx="1853952" cy="369332"/>
          </a:xfrm>
          <a:prstGeom prst="rect">
            <a:avLst/>
          </a:prstGeom>
        </p:spPr>
        <p:txBody>
          <a:bodyPr wrap="square">
            <a:spAutoFit/>
          </a:bodyPr>
          <a:lstStyle/>
          <a:p>
            <a:pPr algn="ctr"/>
            <a:r>
              <a:rPr lang="ru-RU" sz="900" dirty="0"/>
              <a:t>Остап Вишня</a:t>
            </a:r>
          </a:p>
          <a:p>
            <a:pPr algn="ctr"/>
            <a:r>
              <a:rPr lang="ru-RU" sz="900" dirty="0"/>
              <a:t>(1889-1956)</a:t>
            </a:r>
          </a:p>
        </p:txBody>
      </p:sp>
      <p:sp>
        <p:nvSpPr>
          <p:cNvPr id="12" name="Прямоугольник 11"/>
          <p:cNvSpPr/>
          <p:nvPr/>
        </p:nvSpPr>
        <p:spPr>
          <a:xfrm>
            <a:off x="3923928" y="476672"/>
            <a:ext cx="4572000" cy="2062103"/>
          </a:xfrm>
          <a:prstGeom prst="rect">
            <a:avLst/>
          </a:prstGeom>
        </p:spPr>
        <p:txBody>
          <a:bodyPr>
            <a:spAutoFit/>
          </a:bodyPr>
          <a:lstStyle/>
          <a:p>
            <a:r>
              <a:rPr lang="ru-RU" sz="1600" dirty="0"/>
              <a:t>         Улыбки, фельетоны, очерки Остапа Вишни — это жемчужины в украинской литературе.   </a:t>
            </a:r>
          </a:p>
          <a:p>
            <a:r>
              <a:rPr lang="ru-RU" sz="1600" dirty="0"/>
              <a:t>         Погружаясь в мир остроумной речи, жизнерадостных героев, народного юмора, веселого охотничьего шутки, переживаешь чудесные минуты эстетического наслаждения, чувствуешь, как светлеет на душе и отлегает от сердца.</a:t>
            </a:r>
          </a:p>
        </p:txBody>
      </p:sp>
      <p:pic>
        <p:nvPicPr>
          <p:cNvPr id="52232" name="Picture 8" descr="http://qrcoder.ru/code/?http%3A%2F%2F%2Fwww.litmir.me%2Fbr%2F%3Fb%3D44674&amp;4&amp;0"/>
          <p:cNvPicPr>
            <a:picLocks noChangeAspect="1" noChangeArrowheads="1"/>
          </p:cNvPicPr>
          <p:nvPr/>
        </p:nvPicPr>
        <p:blipFill>
          <a:blip r:embed="rId4" cstate="print"/>
          <a:srcRect/>
          <a:stretch>
            <a:fillRect/>
          </a:stretch>
        </p:blipFill>
        <p:spPr bwMode="auto">
          <a:xfrm>
            <a:off x="3635896" y="5013176"/>
            <a:ext cx="936104" cy="936104"/>
          </a:xfrm>
          <a:prstGeom prst="rect">
            <a:avLst/>
          </a:prstGeom>
          <a:noFill/>
        </p:spPr>
      </p:pic>
      <p:pic>
        <p:nvPicPr>
          <p:cNvPr id="52234" name="Picture 10" descr="http://qrcoder.ru/code/?http%3A%2F%2F%2Faudioknigi.club%2Fvishnya-ostap-ohotnichi-ulybki-mislivsk-usmshki&amp;4&amp;0"/>
          <p:cNvPicPr>
            <a:picLocks noChangeAspect="1" noChangeArrowheads="1"/>
          </p:cNvPicPr>
          <p:nvPr/>
        </p:nvPicPr>
        <p:blipFill>
          <a:blip r:embed="rId5" cstate="print"/>
          <a:srcRect/>
          <a:stretch>
            <a:fillRect/>
          </a:stretch>
        </p:blipFill>
        <p:spPr bwMode="auto">
          <a:xfrm>
            <a:off x="5148064" y="5013176"/>
            <a:ext cx="994420" cy="994420"/>
          </a:xfrm>
          <a:prstGeom prst="rect">
            <a:avLst/>
          </a:prstGeom>
          <a:noFill/>
        </p:spPr>
      </p:pic>
      <p:pic>
        <p:nvPicPr>
          <p:cNvPr id="52236" name="Picture 12" descr="https://buk-va.ru/uploads/media/book/0001/14/thumb_13672_book_big.jpeg"/>
          <p:cNvPicPr>
            <a:picLocks noChangeAspect="1" noChangeArrowheads="1"/>
          </p:cNvPicPr>
          <p:nvPr/>
        </p:nvPicPr>
        <p:blipFill>
          <a:blip r:embed="rId6" cstate="print"/>
          <a:srcRect/>
          <a:stretch>
            <a:fillRect/>
          </a:stretch>
        </p:blipFill>
        <p:spPr bwMode="auto">
          <a:xfrm>
            <a:off x="539552" y="3789040"/>
            <a:ext cx="2016224" cy="288032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51202" name="Picture 2" descr="https://pbs.twimg.com/media/DXiKucJWsAE9uxp.jpg"/>
          <p:cNvPicPr>
            <a:picLocks noChangeAspect="1" noChangeArrowheads="1"/>
          </p:cNvPicPr>
          <p:nvPr/>
        </p:nvPicPr>
        <p:blipFill>
          <a:blip r:embed="rId3" cstate="print"/>
          <a:srcRect/>
          <a:stretch>
            <a:fillRect/>
          </a:stretch>
        </p:blipFill>
        <p:spPr bwMode="auto">
          <a:xfrm>
            <a:off x="467544" y="3140968"/>
            <a:ext cx="2160240" cy="3531994"/>
          </a:xfrm>
          <a:prstGeom prst="rect">
            <a:avLst/>
          </a:prstGeom>
          <a:noFill/>
        </p:spPr>
      </p:pic>
      <p:pic>
        <p:nvPicPr>
          <p:cNvPr id="51204" name="Picture 4" descr="https://i.livelib.ru/auface/574107/o/4d45/Nemat_Kelimbetov.jpg"/>
          <p:cNvPicPr>
            <a:picLocks noChangeAspect="1" noChangeArrowheads="1"/>
          </p:cNvPicPr>
          <p:nvPr/>
        </p:nvPicPr>
        <p:blipFill>
          <a:blip r:embed="rId4" cstate="print"/>
          <a:srcRect/>
          <a:stretch>
            <a:fillRect/>
          </a:stretch>
        </p:blipFill>
        <p:spPr bwMode="auto">
          <a:xfrm flipH="1">
            <a:off x="755576" y="260648"/>
            <a:ext cx="1628608" cy="1728192"/>
          </a:xfrm>
          <a:prstGeom prst="rect">
            <a:avLst/>
          </a:prstGeom>
          <a:noFill/>
        </p:spPr>
      </p:pic>
      <p:sp>
        <p:nvSpPr>
          <p:cNvPr id="51205" name="Rectangle 5"/>
          <p:cNvSpPr>
            <a:spLocks noChangeArrowheads="1"/>
          </p:cNvSpPr>
          <p:nvPr/>
        </p:nvSpPr>
        <p:spPr bwMode="auto">
          <a:xfrm>
            <a:off x="755576" y="2204864"/>
            <a:ext cx="1547664"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Немат Келимбетов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(род 1937 г.)</a:t>
            </a:r>
            <a:endParaRPr kumimoji="0" lang="kk-KZ" sz="1800" b="0" i="0" u="none" strike="noStrike" cap="none" normalizeH="0" baseline="0" dirty="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3635896" y="548680"/>
            <a:ext cx="4716016" cy="2862322"/>
          </a:xfrm>
          <a:prstGeom prst="rect">
            <a:avLst/>
          </a:prstGeom>
        </p:spPr>
        <p:txBody>
          <a:bodyPr wrap="square">
            <a:spAutoFit/>
          </a:bodyPr>
          <a:lstStyle/>
          <a:p>
            <a:r>
              <a:rPr lang="ru-RU" dirty="0"/>
              <a:t>         Повесть-монолог «Не хочу терять надежду» является примером человеческого духа, мужества и сильной, безграничной любви к жизни. </a:t>
            </a:r>
          </a:p>
          <a:p>
            <a:r>
              <a:rPr lang="ru-RU" dirty="0"/>
              <a:t>        Она рассказывает о потенциале человека в преодолении страха и его бесстрашной душе. </a:t>
            </a:r>
          </a:p>
          <a:p>
            <a:r>
              <a:rPr lang="ru-RU" dirty="0"/>
              <a:t>         Автор считает, что душа может помочь человеку одержать победу над собой, искалеченным и слабым.</a:t>
            </a:r>
          </a:p>
        </p:txBody>
      </p:sp>
      <p:pic>
        <p:nvPicPr>
          <p:cNvPr id="51207" name="Picture 7" descr="http://qrcoder.ru/code/?http%3A%2F%2Fhttp%3A%2F%2Fdoc.nlrk.kz%2Fresult%2Febook_96%2F%23ps&amp;4&amp;0"/>
          <p:cNvPicPr>
            <a:picLocks noChangeAspect="1" noChangeArrowheads="1"/>
          </p:cNvPicPr>
          <p:nvPr/>
        </p:nvPicPr>
        <p:blipFill>
          <a:blip r:embed="rId5" cstate="print"/>
          <a:srcRect/>
          <a:stretch>
            <a:fillRect/>
          </a:stretch>
        </p:blipFill>
        <p:spPr bwMode="auto">
          <a:xfrm>
            <a:off x="3635896" y="5013176"/>
            <a:ext cx="864096" cy="864096"/>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050" name="Picture 2" descr="https://s.f.kz/prod/514/513638_550.jpg"/>
          <p:cNvPicPr>
            <a:picLocks noChangeAspect="1" noChangeArrowheads="1"/>
          </p:cNvPicPr>
          <p:nvPr/>
        </p:nvPicPr>
        <p:blipFill>
          <a:blip r:embed="rId3" cstate="print"/>
          <a:srcRect/>
          <a:stretch>
            <a:fillRect/>
          </a:stretch>
        </p:blipFill>
        <p:spPr bwMode="auto">
          <a:xfrm>
            <a:off x="539552" y="3212976"/>
            <a:ext cx="2160240" cy="3443861"/>
          </a:xfrm>
          <a:prstGeom prst="rect">
            <a:avLst/>
          </a:prstGeom>
          <a:noFill/>
        </p:spPr>
      </p:pic>
      <p:pic>
        <p:nvPicPr>
          <p:cNvPr id="2052" name="Picture 4" descr="http://www.peoples.ru/art/literature/prose/roman/sabit_mukanov/mukanov_1.jpg"/>
          <p:cNvPicPr>
            <a:picLocks noChangeAspect="1" noChangeArrowheads="1"/>
          </p:cNvPicPr>
          <p:nvPr/>
        </p:nvPicPr>
        <p:blipFill>
          <a:blip r:embed="rId4" cstate="print"/>
          <a:srcRect/>
          <a:stretch>
            <a:fillRect/>
          </a:stretch>
        </p:blipFill>
        <p:spPr bwMode="auto">
          <a:xfrm>
            <a:off x="899592" y="404664"/>
            <a:ext cx="1434863" cy="1844824"/>
          </a:xfrm>
          <a:prstGeom prst="rect">
            <a:avLst/>
          </a:prstGeom>
          <a:noFill/>
        </p:spPr>
      </p:pic>
      <p:sp>
        <p:nvSpPr>
          <p:cNvPr id="10" name="Прямоугольник 9"/>
          <p:cNvSpPr/>
          <p:nvPr/>
        </p:nvSpPr>
        <p:spPr>
          <a:xfrm>
            <a:off x="827584" y="2420888"/>
            <a:ext cx="1565920" cy="369332"/>
          </a:xfrm>
          <a:prstGeom prst="rect">
            <a:avLst/>
          </a:prstGeom>
        </p:spPr>
        <p:txBody>
          <a:bodyPr wrap="square">
            <a:spAutoFit/>
          </a:bodyPr>
          <a:lstStyle/>
          <a:p>
            <a:pPr algn="ctr"/>
            <a:r>
              <a:rPr lang="ru-RU" sz="900" dirty="0" err="1"/>
              <a:t>Сабит</a:t>
            </a:r>
            <a:r>
              <a:rPr lang="ru-RU" sz="900" dirty="0"/>
              <a:t> </a:t>
            </a:r>
            <a:r>
              <a:rPr lang="ru-RU" sz="900" dirty="0" err="1"/>
              <a:t>Муканович</a:t>
            </a:r>
            <a:r>
              <a:rPr lang="ru-RU" sz="900" dirty="0"/>
              <a:t> </a:t>
            </a:r>
            <a:r>
              <a:rPr lang="ru-RU" sz="900" dirty="0" err="1"/>
              <a:t>Муканов</a:t>
            </a:r>
            <a:endParaRPr lang="ru-RU" sz="900" dirty="0"/>
          </a:p>
          <a:p>
            <a:pPr algn="ctr"/>
            <a:r>
              <a:rPr lang="ru-RU" sz="900" dirty="0"/>
              <a:t>(1900-1973)</a:t>
            </a:r>
          </a:p>
        </p:txBody>
      </p:sp>
      <p:sp>
        <p:nvSpPr>
          <p:cNvPr id="11" name="Прямоугольник 10"/>
          <p:cNvSpPr/>
          <p:nvPr/>
        </p:nvSpPr>
        <p:spPr>
          <a:xfrm>
            <a:off x="3851920" y="764704"/>
            <a:ext cx="4572000" cy="1354217"/>
          </a:xfrm>
          <a:prstGeom prst="rect">
            <a:avLst/>
          </a:prstGeom>
        </p:spPr>
        <p:txBody>
          <a:bodyPr>
            <a:spAutoFit/>
          </a:bodyPr>
          <a:lstStyle/>
          <a:p>
            <a:r>
              <a:rPr lang="ru-RU" dirty="0"/>
              <a:t>     </a:t>
            </a:r>
            <a:r>
              <a:rPr lang="ru-RU" sz="1600" dirty="0"/>
              <a:t>Роман считается классикой казахской литературы, повествует о судьбе влюбленных </a:t>
            </a:r>
            <a:r>
              <a:rPr lang="ru-RU" sz="1600" dirty="0" err="1"/>
              <a:t>Батис</a:t>
            </a:r>
            <a:r>
              <a:rPr lang="ru-RU" sz="1600" dirty="0"/>
              <a:t> и Беркута, о том, как судьба человека зависит от внешних обстоятельств и изменяются вопреки его желаниям и стремлениям.</a:t>
            </a:r>
          </a:p>
        </p:txBody>
      </p:sp>
      <p:pic>
        <p:nvPicPr>
          <p:cNvPr id="2054" name="Picture 6" descr="http://qrcoder.ru/code/?http%3A%2F%2Fadebiportal.kz%2Fweb%2Fviewer.php%3Ffile%3D%2Fupload%2Fiblock%2F4a7%2F4a768a2fb2520e8c473d7af6ec83b0b8.pdf%26ln%3Dru&amp;4&amp;0"/>
          <p:cNvPicPr>
            <a:picLocks noChangeAspect="1" noChangeArrowheads="1"/>
          </p:cNvPicPr>
          <p:nvPr/>
        </p:nvPicPr>
        <p:blipFill>
          <a:blip r:embed="rId5" cstate="print"/>
          <a:srcRect/>
          <a:stretch>
            <a:fillRect/>
          </a:stretch>
        </p:blipFill>
        <p:spPr bwMode="auto">
          <a:xfrm>
            <a:off x="3707904" y="5085184"/>
            <a:ext cx="792088" cy="79208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1028" name="Picture 4" descr="https://adebiportal.kz/images/w170-h220-cct-si/upload/iblock/6a5/6a58d125aa195c277a198e280ca91a96.png"/>
          <p:cNvPicPr>
            <a:picLocks noChangeAspect="1" noChangeArrowheads="1"/>
          </p:cNvPicPr>
          <p:nvPr/>
        </p:nvPicPr>
        <p:blipFill>
          <a:blip r:embed="rId3" cstate="print"/>
          <a:srcRect/>
          <a:stretch>
            <a:fillRect/>
          </a:stretch>
        </p:blipFill>
        <p:spPr bwMode="auto">
          <a:xfrm>
            <a:off x="539552" y="3869520"/>
            <a:ext cx="2160240" cy="2795606"/>
          </a:xfrm>
          <a:prstGeom prst="rect">
            <a:avLst/>
          </a:prstGeom>
          <a:noFill/>
        </p:spPr>
      </p:pic>
      <p:sp>
        <p:nvSpPr>
          <p:cNvPr id="10" name="Прямоугольник 9"/>
          <p:cNvSpPr/>
          <p:nvPr/>
        </p:nvSpPr>
        <p:spPr>
          <a:xfrm>
            <a:off x="3923928" y="620688"/>
            <a:ext cx="4572000" cy="2800767"/>
          </a:xfrm>
          <a:prstGeom prst="rect">
            <a:avLst/>
          </a:prstGeom>
        </p:spPr>
        <p:txBody>
          <a:bodyPr>
            <a:spAutoFit/>
          </a:bodyPr>
          <a:lstStyle/>
          <a:p>
            <a:r>
              <a:rPr lang="ru-RU" sz="1600" dirty="0"/>
              <a:t>          История женщины, которая ради своей любви к мужу изменяет ему и заставляет нас задуматься над вопросами чести, любви, долга, верности.</a:t>
            </a:r>
          </a:p>
          <a:p>
            <a:r>
              <a:rPr lang="ru-RU" sz="1600" dirty="0"/>
              <a:t>        Если Абай устами пушкинской Татьяны впервые дал возможность девушке-казашке говорить о своих переживаниях, то </a:t>
            </a:r>
            <a:r>
              <a:rPr lang="ru-RU" sz="1600" dirty="0" err="1"/>
              <a:t>Магжан</a:t>
            </a:r>
            <a:r>
              <a:rPr lang="ru-RU" sz="1600" dirty="0"/>
              <a:t> Жумабаев языком прозы постарался донести до нас самые глубокие психологические переживания, пробудить в сердце читателя жалость и сострадание к несчастной </a:t>
            </a:r>
            <a:r>
              <a:rPr lang="ru-RU" sz="1600" dirty="0" err="1"/>
              <a:t>Шолпан</a:t>
            </a:r>
            <a:r>
              <a:rPr lang="ru-RU" sz="1600" dirty="0"/>
              <a:t>.</a:t>
            </a:r>
          </a:p>
        </p:txBody>
      </p:sp>
      <p:pic>
        <p:nvPicPr>
          <p:cNvPr id="1030" name="Picture 6" descr="https://dt1.akmoedu.kz/8D23B4D5A000BE96/FE0CB1AC8FA5A27B/5.jpg"/>
          <p:cNvPicPr>
            <a:picLocks noChangeAspect="1" noChangeArrowheads="1"/>
          </p:cNvPicPr>
          <p:nvPr/>
        </p:nvPicPr>
        <p:blipFill>
          <a:blip r:embed="rId4" cstate="print"/>
          <a:srcRect/>
          <a:stretch>
            <a:fillRect/>
          </a:stretch>
        </p:blipFill>
        <p:spPr bwMode="auto">
          <a:xfrm>
            <a:off x="971600" y="332656"/>
            <a:ext cx="1296144" cy="1705453"/>
          </a:xfrm>
          <a:prstGeom prst="rect">
            <a:avLst/>
          </a:prstGeom>
          <a:noFill/>
        </p:spPr>
      </p:pic>
      <p:sp>
        <p:nvSpPr>
          <p:cNvPr id="12" name="Прямоугольник 11"/>
          <p:cNvSpPr/>
          <p:nvPr/>
        </p:nvSpPr>
        <p:spPr>
          <a:xfrm>
            <a:off x="827584" y="2132856"/>
            <a:ext cx="1512168" cy="369332"/>
          </a:xfrm>
          <a:prstGeom prst="rect">
            <a:avLst/>
          </a:prstGeom>
        </p:spPr>
        <p:txBody>
          <a:bodyPr wrap="square">
            <a:spAutoFit/>
          </a:bodyPr>
          <a:lstStyle/>
          <a:p>
            <a:pPr algn="ctr"/>
            <a:r>
              <a:rPr lang="ru-RU" sz="900" dirty="0" err="1"/>
              <a:t>Магжан</a:t>
            </a:r>
            <a:r>
              <a:rPr lang="ru-RU" sz="900" dirty="0"/>
              <a:t> Жумабаев</a:t>
            </a:r>
          </a:p>
          <a:p>
            <a:pPr algn="ctr"/>
            <a:r>
              <a:rPr lang="ru-RU" sz="900" dirty="0"/>
              <a:t>(1893-1938)</a:t>
            </a:r>
          </a:p>
        </p:txBody>
      </p:sp>
      <p:pic>
        <p:nvPicPr>
          <p:cNvPr id="1032" name="Picture 8" descr="http://qrcoder.ru/code/?http%3A%2F%2Fhttp%3A%2F%2Ftamyr.org%2F%3Fp%3D1480&amp;4&amp;0"/>
          <p:cNvPicPr>
            <a:picLocks noChangeAspect="1" noChangeArrowheads="1"/>
          </p:cNvPicPr>
          <p:nvPr/>
        </p:nvPicPr>
        <p:blipFill>
          <a:blip r:embed="rId5" cstate="print"/>
          <a:srcRect/>
          <a:stretch>
            <a:fillRect/>
          </a:stretch>
        </p:blipFill>
        <p:spPr bwMode="auto">
          <a:xfrm>
            <a:off x="3779912" y="5013176"/>
            <a:ext cx="905644" cy="90564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79912" y="548680"/>
            <a:ext cx="4572000" cy="3785652"/>
          </a:xfrm>
          <a:prstGeom prst="rect">
            <a:avLst/>
          </a:prstGeom>
        </p:spPr>
        <p:txBody>
          <a:bodyPr>
            <a:spAutoFit/>
          </a:bodyPr>
          <a:lstStyle/>
          <a:p>
            <a:r>
              <a:rPr lang="ru-RU" sz="1600" dirty="0"/>
              <a:t>        "Заводной апельсин" - роман английского писателя </a:t>
            </a:r>
            <a:r>
              <a:rPr lang="ru-RU" sz="1600" dirty="0" err="1"/>
              <a:t>Энтони</a:t>
            </a:r>
            <a:r>
              <a:rPr lang="ru-RU" sz="1600" dirty="0"/>
              <a:t> </a:t>
            </a:r>
            <a:r>
              <a:rPr lang="ru-RU" sz="1600" dirty="0" err="1"/>
              <a:t>Берджесса</a:t>
            </a:r>
            <a:r>
              <a:rPr lang="ru-RU" sz="1600" dirty="0"/>
              <a:t>, вызвавший в свое время культурный шок и принесший автору мировую славу. </a:t>
            </a:r>
          </a:p>
          <a:p>
            <a:r>
              <a:rPr lang="ru-RU" sz="1600" dirty="0"/>
              <a:t>        Повествование ведется от имени </a:t>
            </a:r>
            <a:r>
              <a:rPr lang="ru-RU" sz="1600" dirty="0" err="1"/>
              <a:t>тинейджера</a:t>
            </a:r>
            <a:r>
              <a:rPr lang="ru-RU" sz="1600" dirty="0"/>
              <a:t> Алекса, главаря молодежной банды, который получает огромное удовольствие, избивая и насилуя, уродуя и убивая. </a:t>
            </a:r>
          </a:p>
          <a:p>
            <a:r>
              <a:rPr lang="ru-RU" sz="1600" dirty="0"/>
              <a:t>       Однажды его схватывают на месте преступления и приговаривают к четырнадцати годам тюрьмы. </a:t>
            </a:r>
          </a:p>
          <a:p>
            <a:r>
              <a:rPr lang="ru-RU" sz="1600" dirty="0"/>
              <a:t>        Вскоре Алекс соглашается на участие в медицинском эксперименте, после которого он должен лишиться всех своих похотливых и грешных желаний... </a:t>
            </a:r>
          </a:p>
        </p:txBody>
      </p:sp>
      <p:pic>
        <p:nvPicPr>
          <p:cNvPr id="63490" name="Picture 2" descr="https://cdn.book24.ru/v2/AST000000000130424/COVER/cover3d1__w600.jpg"/>
          <p:cNvPicPr>
            <a:picLocks noChangeAspect="1" noChangeArrowheads="1"/>
          </p:cNvPicPr>
          <p:nvPr/>
        </p:nvPicPr>
        <p:blipFill>
          <a:blip r:embed="rId3" cstate="print"/>
          <a:srcRect/>
          <a:stretch>
            <a:fillRect/>
          </a:stretch>
        </p:blipFill>
        <p:spPr bwMode="auto">
          <a:xfrm>
            <a:off x="395536" y="2924944"/>
            <a:ext cx="2376264" cy="3718854"/>
          </a:xfrm>
          <a:prstGeom prst="rect">
            <a:avLst/>
          </a:prstGeom>
          <a:noFill/>
        </p:spPr>
      </p:pic>
      <p:sp>
        <p:nvSpPr>
          <p:cNvPr id="10" name="Прямоугольник 9"/>
          <p:cNvSpPr/>
          <p:nvPr/>
        </p:nvSpPr>
        <p:spPr>
          <a:xfrm>
            <a:off x="827584" y="2060848"/>
            <a:ext cx="1781944" cy="369332"/>
          </a:xfrm>
          <a:prstGeom prst="rect">
            <a:avLst/>
          </a:prstGeom>
        </p:spPr>
        <p:txBody>
          <a:bodyPr wrap="square">
            <a:spAutoFit/>
          </a:bodyPr>
          <a:lstStyle/>
          <a:p>
            <a:pPr algn="ctr"/>
            <a:r>
              <a:rPr lang="ru-RU" sz="900" dirty="0" err="1"/>
              <a:t>Энтони</a:t>
            </a:r>
            <a:r>
              <a:rPr lang="ru-RU" sz="900" dirty="0"/>
              <a:t> </a:t>
            </a:r>
            <a:r>
              <a:rPr lang="ru-RU" sz="900" dirty="0" err="1"/>
              <a:t>Бёрджесс</a:t>
            </a:r>
            <a:endParaRPr lang="ru-RU" sz="900" dirty="0"/>
          </a:p>
          <a:p>
            <a:pPr algn="ctr"/>
            <a:r>
              <a:rPr lang="ru-RU" sz="900" dirty="0"/>
              <a:t>(1917-1993)</a:t>
            </a:r>
          </a:p>
        </p:txBody>
      </p:sp>
      <p:pic>
        <p:nvPicPr>
          <p:cNvPr id="63492" name="Picture 4" descr="https://globalbookclub.s3.amazonaws.com/images/authors/36964/anthony-burgess/anthony-burgess.jpg"/>
          <p:cNvPicPr>
            <a:picLocks noChangeAspect="1" noChangeArrowheads="1"/>
          </p:cNvPicPr>
          <p:nvPr/>
        </p:nvPicPr>
        <p:blipFill>
          <a:blip r:embed="rId4" cstate="print"/>
          <a:srcRect/>
          <a:stretch>
            <a:fillRect/>
          </a:stretch>
        </p:blipFill>
        <p:spPr bwMode="auto">
          <a:xfrm>
            <a:off x="899592" y="404664"/>
            <a:ext cx="1412776" cy="1412776"/>
          </a:xfrm>
          <a:prstGeom prst="rect">
            <a:avLst/>
          </a:prstGeom>
          <a:noFill/>
        </p:spPr>
      </p:pic>
      <p:pic>
        <p:nvPicPr>
          <p:cNvPr id="63494" name="Picture 6" descr="http://qrcoder.ru/code/?http%3A%2F%2Floveread.me%2Fread_book.php%3Fid%3D8617%26p%3D1&amp;4&amp;0"/>
          <p:cNvPicPr>
            <a:picLocks noChangeAspect="1" noChangeArrowheads="1"/>
          </p:cNvPicPr>
          <p:nvPr/>
        </p:nvPicPr>
        <p:blipFill>
          <a:blip r:embed="rId5" cstate="print"/>
          <a:srcRect/>
          <a:stretch>
            <a:fillRect/>
          </a:stretch>
        </p:blipFill>
        <p:spPr bwMode="auto">
          <a:xfrm>
            <a:off x="3635896" y="4941168"/>
            <a:ext cx="936104" cy="936104"/>
          </a:xfrm>
          <a:prstGeom prst="rect">
            <a:avLst/>
          </a:prstGeom>
          <a:noFill/>
        </p:spPr>
      </p:pic>
      <p:pic>
        <p:nvPicPr>
          <p:cNvPr id="63496" name="Picture 8" descr="http://qrcoder.ru/code/?http%3A%2F%2Faudioknigi-online.me%2Fzapelsin.html&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63498" name="Picture 10" descr="http://qrcoder.ru/code/?http%3A%2F%2Fkinogo.by%2F8357-a-clockwork-orange_1971.html&amp;4&amp;0"/>
          <p:cNvPicPr>
            <a:picLocks noChangeAspect="1" noChangeArrowheads="1"/>
          </p:cNvPicPr>
          <p:nvPr/>
        </p:nvPicPr>
        <p:blipFill>
          <a:blip r:embed="rId7" cstate="print"/>
          <a:srcRect/>
          <a:stretch>
            <a:fillRect/>
          </a:stretch>
        </p:blipFill>
        <p:spPr bwMode="auto">
          <a:xfrm>
            <a:off x="7020272" y="5013176"/>
            <a:ext cx="864096" cy="86409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60418" name="Picture 2" descr="https://adoa.ru/photo/6a/22/1f/322702/1984-dzhordzh-oruell.jpg"/>
          <p:cNvPicPr>
            <a:picLocks noChangeAspect="1" noChangeArrowheads="1"/>
          </p:cNvPicPr>
          <p:nvPr/>
        </p:nvPicPr>
        <p:blipFill>
          <a:blip r:embed="rId3" cstate="print"/>
          <a:srcRect/>
          <a:stretch>
            <a:fillRect/>
          </a:stretch>
        </p:blipFill>
        <p:spPr bwMode="auto">
          <a:xfrm>
            <a:off x="395536" y="3356992"/>
            <a:ext cx="2343080" cy="3312367"/>
          </a:xfrm>
          <a:prstGeom prst="rect">
            <a:avLst/>
          </a:prstGeom>
          <a:noFill/>
        </p:spPr>
      </p:pic>
      <p:pic>
        <p:nvPicPr>
          <p:cNvPr id="60420" name="Picture 4" descr="https://briefly.ru/static/authors/xoruell.jpg.pagespeed.ic.miQ1Ol5OL3.jpg"/>
          <p:cNvPicPr>
            <a:picLocks noChangeAspect="1" noChangeArrowheads="1"/>
          </p:cNvPicPr>
          <p:nvPr/>
        </p:nvPicPr>
        <p:blipFill>
          <a:blip r:embed="rId4" cstate="print"/>
          <a:srcRect/>
          <a:stretch>
            <a:fillRect/>
          </a:stretch>
        </p:blipFill>
        <p:spPr bwMode="auto">
          <a:xfrm>
            <a:off x="971600" y="404664"/>
            <a:ext cx="1383618" cy="1844824"/>
          </a:xfrm>
          <a:prstGeom prst="rect">
            <a:avLst/>
          </a:prstGeom>
          <a:noFill/>
        </p:spPr>
      </p:pic>
      <p:sp>
        <p:nvSpPr>
          <p:cNvPr id="10" name="Прямоугольник 9"/>
          <p:cNvSpPr/>
          <p:nvPr/>
        </p:nvSpPr>
        <p:spPr>
          <a:xfrm>
            <a:off x="683568" y="2420888"/>
            <a:ext cx="1853952" cy="369332"/>
          </a:xfrm>
          <a:prstGeom prst="rect">
            <a:avLst/>
          </a:prstGeom>
        </p:spPr>
        <p:txBody>
          <a:bodyPr wrap="square">
            <a:spAutoFit/>
          </a:bodyPr>
          <a:lstStyle/>
          <a:p>
            <a:pPr algn="ctr"/>
            <a:r>
              <a:rPr lang="ru-RU" sz="900" dirty="0"/>
              <a:t>Джордж Оруэлл</a:t>
            </a:r>
          </a:p>
          <a:p>
            <a:pPr algn="ctr"/>
            <a:r>
              <a:rPr lang="ru-RU" sz="900" dirty="0"/>
              <a:t>(1903-1950)</a:t>
            </a:r>
          </a:p>
        </p:txBody>
      </p:sp>
      <p:sp>
        <p:nvSpPr>
          <p:cNvPr id="11" name="Прямоугольник 10"/>
          <p:cNvSpPr/>
          <p:nvPr/>
        </p:nvSpPr>
        <p:spPr>
          <a:xfrm>
            <a:off x="3995936" y="836712"/>
            <a:ext cx="4572000" cy="1569660"/>
          </a:xfrm>
          <a:prstGeom prst="rect">
            <a:avLst/>
          </a:prstGeom>
        </p:spPr>
        <p:txBody>
          <a:bodyPr>
            <a:spAutoFit/>
          </a:bodyPr>
          <a:lstStyle/>
          <a:p>
            <a:r>
              <a:rPr lang="ru-RU" sz="1600" dirty="0"/>
              <a:t>        Роман Джорджа Оруэлла «1984», выпущенный в середине 20 века, считается одним из лучших антиутопических романов. </a:t>
            </a:r>
          </a:p>
          <a:p>
            <a:r>
              <a:rPr lang="ru-RU" sz="1600" dirty="0"/>
              <a:t>        В своём произведении автор многие мысли выражает подтекстом, нужно уметь это видеть, чтобы понять всю глубину романа. </a:t>
            </a:r>
          </a:p>
        </p:txBody>
      </p:sp>
      <p:pic>
        <p:nvPicPr>
          <p:cNvPr id="60422" name="Picture 6" descr="http://qrcoder.ru/code/?http%3A%2F%2Fbooksread.ru%2F1984-2%2F2%2F&amp;4&amp;0"/>
          <p:cNvPicPr>
            <a:picLocks noChangeAspect="1" noChangeArrowheads="1"/>
          </p:cNvPicPr>
          <p:nvPr/>
        </p:nvPicPr>
        <p:blipFill>
          <a:blip r:embed="rId5" cstate="print"/>
          <a:srcRect/>
          <a:stretch>
            <a:fillRect/>
          </a:stretch>
        </p:blipFill>
        <p:spPr bwMode="auto">
          <a:xfrm>
            <a:off x="3677444" y="4982716"/>
            <a:ext cx="894556" cy="894556"/>
          </a:xfrm>
          <a:prstGeom prst="rect">
            <a:avLst/>
          </a:prstGeom>
          <a:noFill/>
        </p:spPr>
      </p:pic>
      <p:pic>
        <p:nvPicPr>
          <p:cNvPr id="60424" name="Picture 8" descr="http://qrcoder.ru/code/?http%3A%2F%2Fabookru.com%2F_1984_&amp;4&amp;0"/>
          <p:cNvPicPr>
            <a:picLocks noChangeAspect="1" noChangeArrowheads="1"/>
          </p:cNvPicPr>
          <p:nvPr/>
        </p:nvPicPr>
        <p:blipFill>
          <a:blip r:embed="rId6" cstate="print"/>
          <a:srcRect/>
          <a:stretch>
            <a:fillRect/>
          </a:stretch>
        </p:blipFill>
        <p:spPr bwMode="auto">
          <a:xfrm>
            <a:off x="5292080" y="5046340"/>
            <a:ext cx="936104" cy="936105"/>
          </a:xfrm>
          <a:prstGeom prst="rect">
            <a:avLst/>
          </a:prstGeom>
          <a:noFill/>
        </p:spPr>
      </p:pic>
      <p:pic>
        <p:nvPicPr>
          <p:cNvPr id="60426" name="Picture 10" descr="http://qrcoder.ru/code/?http%3A%2F%2Fkinoangel.club%2Fload%2F1984_1984_smotret_onlajn%2F20-1-0-4552&amp;4&amp;0"/>
          <p:cNvPicPr>
            <a:picLocks noChangeAspect="1" noChangeArrowheads="1"/>
          </p:cNvPicPr>
          <p:nvPr/>
        </p:nvPicPr>
        <p:blipFill>
          <a:blip r:embed="rId7" cstate="print"/>
          <a:srcRect/>
          <a:stretch>
            <a:fillRect/>
          </a:stretch>
        </p:blipFill>
        <p:spPr bwMode="auto">
          <a:xfrm>
            <a:off x="7006580" y="4999484"/>
            <a:ext cx="877788" cy="87778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95936" y="548680"/>
            <a:ext cx="4572000" cy="2062103"/>
          </a:xfrm>
          <a:prstGeom prst="rect">
            <a:avLst/>
          </a:prstGeom>
        </p:spPr>
        <p:txBody>
          <a:bodyPr>
            <a:spAutoFit/>
          </a:bodyPr>
          <a:lstStyle/>
          <a:p>
            <a:r>
              <a:rPr lang="ru-RU" sz="1600" dirty="0"/>
              <a:t>         Величайшее из произведений Станислава </a:t>
            </a:r>
            <a:r>
              <a:rPr lang="ru-RU" sz="1600" dirty="0" err="1"/>
              <a:t>Лема</a:t>
            </a:r>
            <a:r>
              <a:rPr lang="ru-RU" sz="1600" dirty="0"/>
              <a:t>, ставшее классикой не только фантастики, но и всей мировой прозы XX века.  </a:t>
            </a:r>
          </a:p>
          <a:p>
            <a:r>
              <a:rPr lang="ru-RU" sz="1600" dirty="0"/>
              <a:t>         Уникальный роман, в котором условно-фантастический сюжет - не более чем обрамление для глубоких и тонких философских и этических исследований "вечных вопросов" Бога, Бытия... </a:t>
            </a:r>
          </a:p>
        </p:txBody>
      </p:sp>
      <p:pic>
        <p:nvPicPr>
          <p:cNvPr id="61442" name="Picture 2" descr="https://book24.kz/upload/iblock/ec8/ec8c21a384edca4fe015039066e0069d.jpg"/>
          <p:cNvPicPr>
            <a:picLocks noChangeAspect="1" noChangeArrowheads="1"/>
          </p:cNvPicPr>
          <p:nvPr/>
        </p:nvPicPr>
        <p:blipFill>
          <a:blip r:embed="rId3" cstate="print"/>
          <a:srcRect/>
          <a:stretch>
            <a:fillRect/>
          </a:stretch>
        </p:blipFill>
        <p:spPr bwMode="auto">
          <a:xfrm>
            <a:off x="395536" y="3284984"/>
            <a:ext cx="2339752" cy="3404241"/>
          </a:xfrm>
          <a:prstGeom prst="rect">
            <a:avLst/>
          </a:prstGeom>
          <a:noFill/>
        </p:spPr>
      </p:pic>
      <p:pic>
        <p:nvPicPr>
          <p:cNvPr id="61444" name="Picture 4" descr="https://2.bp.blogspot.com/-1WRmKdYkWXE/V9bkwK0ma3I/AAAAAAAA2kY/-Iz4hC7jWm8hQzruk3Wb9xmHW2DBO2UYgCLcB/s1600/4106kmo_120232_09373_1_t210_131445.jpg"/>
          <p:cNvPicPr>
            <a:picLocks noChangeAspect="1" noChangeArrowheads="1"/>
          </p:cNvPicPr>
          <p:nvPr/>
        </p:nvPicPr>
        <p:blipFill>
          <a:blip r:embed="rId4" cstate="print"/>
          <a:srcRect/>
          <a:stretch>
            <a:fillRect/>
          </a:stretch>
        </p:blipFill>
        <p:spPr bwMode="auto">
          <a:xfrm flipH="1">
            <a:off x="323528" y="476672"/>
            <a:ext cx="2304256" cy="1554740"/>
          </a:xfrm>
          <a:prstGeom prst="rect">
            <a:avLst/>
          </a:prstGeom>
          <a:noFill/>
        </p:spPr>
      </p:pic>
      <p:sp>
        <p:nvSpPr>
          <p:cNvPr id="11" name="Прямоугольник 10"/>
          <p:cNvSpPr/>
          <p:nvPr/>
        </p:nvSpPr>
        <p:spPr>
          <a:xfrm>
            <a:off x="611560" y="2132856"/>
            <a:ext cx="1709936" cy="369332"/>
          </a:xfrm>
          <a:prstGeom prst="rect">
            <a:avLst/>
          </a:prstGeom>
        </p:spPr>
        <p:txBody>
          <a:bodyPr wrap="square">
            <a:spAutoFit/>
          </a:bodyPr>
          <a:lstStyle/>
          <a:p>
            <a:pPr algn="ctr"/>
            <a:r>
              <a:rPr lang="ru-RU" sz="900" dirty="0"/>
              <a:t>Станислав </a:t>
            </a:r>
            <a:r>
              <a:rPr lang="ru-RU" sz="900" dirty="0" err="1"/>
              <a:t>Лем</a:t>
            </a:r>
            <a:endParaRPr lang="ru-RU" sz="900" dirty="0"/>
          </a:p>
          <a:p>
            <a:pPr algn="ctr"/>
            <a:r>
              <a:rPr lang="ru-RU" sz="900" dirty="0"/>
              <a:t>(1921-2006)</a:t>
            </a:r>
          </a:p>
        </p:txBody>
      </p:sp>
      <p:pic>
        <p:nvPicPr>
          <p:cNvPr id="61446" name="Picture 6" descr="http://qrcoder.ru/code/?http%3A%2F%2Fonline-knigi.com%2Fpage%2F143796&amp;4&amp;0"/>
          <p:cNvPicPr>
            <a:picLocks noChangeAspect="1" noChangeArrowheads="1"/>
          </p:cNvPicPr>
          <p:nvPr/>
        </p:nvPicPr>
        <p:blipFill>
          <a:blip r:embed="rId5" cstate="print"/>
          <a:srcRect/>
          <a:stretch>
            <a:fillRect/>
          </a:stretch>
        </p:blipFill>
        <p:spPr bwMode="auto">
          <a:xfrm>
            <a:off x="3635896" y="5013176"/>
            <a:ext cx="936104" cy="936104"/>
          </a:xfrm>
          <a:prstGeom prst="rect">
            <a:avLst/>
          </a:prstGeom>
          <a:noFill/>
        </p:spPr>
      </p:pic>
      <p:pic>
        <p:nvPicPr>
          <p:cNvPr id="61448" name="Picture 8" descr="http://qrcoder.ru/code/?http%3A%2F%2Faudioknigi.club%2Fradiospektakl-solyaris&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61450" name="Picture 10" descr="http://qrcoder.ru/code/?http%3A%2F%2Fwww.ivi.ru%2Fwatch%2Fsolyaris&amp;4&amp;0"/>
          <p:cNvPicPr>
            <a:picLocks noChangeAspect="1" noChangeArrowheads="1"/>
          </p:cNvPicPr>
          <p:nvPr/>
        </p:nvPicPr>
        <p:blipFill>
          <a:blip r:embed="rId7" cstate="print"/>
          <a:srcRect/>
          <a:stretch>
            <a:fillRect/>
          </a:stretch>
        </p:blipFill>
        <p:spPr bwMode="auto">
          <a:xfrm>
            <a:off x="6948264" y="5013176"/>
            <a:ext cx="936104" cy="93610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07904" y="620688"/>
            <a:ext cx="4572000" cy="2554545"/>
          </a:xfrm>
          <a:prstGeom prst="rect">
            <a:avLst/>
          </a:prstGeom>
        </p:spPr>
        <p:txBody>
          <a:bodyPr>
            <a:spAutoFit/>
          </a:bodyPr>
          <a:lstStyle/>
          <a:p>
            <a:r>
              <a:rPr lang="ru-RU" sz="1600" dirty="0"/>
              <a:t>       Странная, страшная и бесконечно притягательная книга. </a:t>
            </a:r>
          </a:p>
          <a:p>
            <a:r>
              <a:rPr lang="ru-RU" sz="1600" dirty="0"/>
              <a:t>      История благовоспитанных мальчиков, внезапно оказавшихся на необитаемом острове. </a:t>
            </a:r>
          </a:p>
          <a:p>
            <a:r>
              <a:rPr lang="ru-RU" sz="1600" dirty="0"/>
              <a:t>     Философская притча о том, что может произойти с людьми, забывшими о любви и милосердии. </a:t>
            </a:r>
          </a:p>
          <a:p>
            <a:r>
              <a:rPr lang="ru-RU" sz="1600" dirty="0"/>
              <a:t>      Гротескная антиутопия, роман-предупреждение и, конечно, напоминание о хрупкости мира, в котором живем мы все.</a:t>
            </a:r>
          </a:p>
        </p:txBody>
      </p:sp>
      <p:pic>
        <p:nvPicPr>
          <p:cNvPr id="45058" name="Picture 2" descr="https://ozon-st.cdn.ngenix.net/multimedia/1016531115.jpg"/>
          <p:cNvPicPr>
            <a:picLocks noChangeAspect="1" noChangeArrowheads="1"/>
          </p:cNvPicPr>
          <p:nvPr/>
        </p:nvPicPr>
        <p:blipFill>
          <a:blip r:embed="rId3" cstate="print"/>
          <a:srcRect/>
          <a:stretch>
            <a:fillRect/>
          </a:stretch>
        </p:blipFill>
        <p:spPr bwMode="auto">
          <a:xfrm>
            <a:off x="323528" y="3140968"/>
            <a:ext cx="2376264" cy="3511449"/>
          </a:xfrm>
          <a:prstGeom prst="rect">
            <a:avLst/>
          </a:prstGeom>
          <a:noFill/>
        </p:spPr>
      </p:pic>
      <p:pic>
        <p:nvPicPr>
          <p:cNvPr id="45060" name="Picture 4" descr="https://www.biography.com/.image/ar_8:10%2Cc_fill%2Ccs_srgb%2Cfl_progressive%2Cg_faces:center%2Cq_auto:good%2Cw_620/MTUxMDc1MzY0MzA5ODM3MzQz/biography-william-golding.jpg"/>
          <p:cNvPicPr>
            <a:picLocks noChangeAspect="1" noChangeArrowheads="1"/>
          </p:cNvPicPr>
          <p:nvPr/>
        </p:nvPicPr>
        <p:blipFill>
          <a:blip r:embed="rId4" cstate="print"/>
          <a:srcRect/>
          <a:stretch>
            <a:fillRect/>
          </a:stretch>
        </p:blipFill>
        <p:spPr bwMode="auto">
          <a:xfrm>
            <a:off x="755576" y="332656"/>
            <a:ext cx="1440160" cy="1800200"/>
          </a:xfrm>
          <a:prstGeom prst="rect">
            <a:avLst/>
          </a:prstGeom>
          <a:noFill/>
        </p:spPr>
      </p:pic>
      <p:sp>
        <p:nvSpPr>
          <p:cNvPr id="11" name="Прямоугольник 10"/>
          <p:cNvSpPr/>
          <p:nvPr/>
        </p:nvSpPr>
        <p:spPr>
          <a:xfrm>
            <a:off x="539552" y="2420888"/>
            <a:ext cx="1925960" cy="369332"/>
          </a:xfrm>
          <a:prstGeom prst="rect">
            <a:avLst/>
          </a:prstGeom>
        </p:spPr>
        <p:txBody>
          <a:bodyPr wrap="square">
            <a:spAutoFit/>
          </a:bodyPr>
          <a:lstStyle/>
          <a:p>
            <a:pPr algn="ctr"/>
            <a:r>
              <a:rPr lang="ru-RU" sz="900" dirty="0"/>
              <a:t>Уильям </a:t>
            </a:r>
            <a:r>
              <a:rPr lang="ru-RU" sz="900" dirty="0" err="1"/>
              <a:t>Голдинг</a:t>
            </a:r>
            <a:endParaRPr lang="ru-RU" sz="900" dirty="0"/>
          </a:p>
          <a:p>
            <a:pPr algn="ctr"/>
            <a:r>
              <a:rPr lang="ru-RU" sz="900" dirty="0"/>
              <a:t>(1911-1993)</a:t>
            </a:r>
          </a:p>
        </p:txBody>
      </p:sp>
      <p:pic>
        <p:nvPicPr>
          <p:cNvPr id="45062" name="Picture 6" descr="http://qrcoder.ru/code/?http%3A%2F%2Fmybook.ru%2Fauthor%2Fuilyam-golding%2Fpovelitel-muh%2Fread%2F&amp;4&amp;0"/>
          <p:cNvPicPr>
            <a:picLocks noChangeAspect="1" noChangeArrowheads="1"/>
          </p:cNvPicPr>
          <p:nvPr/>
        </p:nvPicPr>
        <p:blipFill>
          <a:blip r:embed="rId5" cstate="print"/>
          <a:srcRect/>
          <a:stretch>
            <a:fillRect/>
          </a:stretch>
        </p:blipFill>
        <p:spPr bwMode="auto">
          <a:xfrm>
            <a:off x="3491880" y="5013176"/>
            <a:ext cx="936104" cy="936104"/>
          </a:xfrm>
          <a:prstGeom prst="rect">
            <a:avLst/>
          </a:prstGeom>
          <a:noFill/>
        </p:spPr>
      </p:pic>
      <p:pic>
        <p:nvPicPr>
          <p:cNvPr id="45064" name="Picture 8" descr="http://qrcoder.ru/code/?http%3A%2F%2Faudioknigi.club%2Fgolding-uilyam-povelitel-muh&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45066" name="Picture 10" descr="http://qrcoder.ru/code/?http%3A%2F%2Fwww.youtube.com%2Fwatch%3Fv%3DHVQOrkwFZLw&amp;4&amp;0"/>
          <p:cNvPicPr>
            <a:picLocks noChangeAspect="1" noChangeArrowheads="1"/>
          </p:cNvPicPr>
          <p:nvPr/>
        </p:nvPicPr>
        <p:blipFill>
          <a:blip r:embed="rId7" cstate="print"/>
          <a:srcRect/>
          <a:stretch>
            <a:fillRect/>
          </a:stretch>
        </p:blipFill>
        <p:spPr bwMode="auto">
          <a:xfrm>
            <a:off x="6948264" y="5054724"/>
            <a:ext cx="936104" cy="936104"/>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4211960" y="1196752"/>
            <a:ext cx="4572000" cy="2031325"/>
          </a:xfrm>
          <a:prstGeom prst="rect">
            <a:avLst/>
          </a:prstGeom>
        </p:spPr>
        <p:txBody>
          <a:bodyPr>
            <a:spAutoFit/>
          </a:bodyPr>
          <a:lstStyle/>
          <a:p>
            <a:r>
              <a:rPr lang="ru-RU" dirty="0"/>
              <a:t>Роман «Стрела Махамбета» посвящен жизни и творчеству поэта Махамбета </a:t>
            </a:r>
            <a:r>
              <a:rPr lang="ru-RU" dirty="0" err="1"/>
              <a:t>Утемисова</a:t>
            </a:r>
            <a:r>
              <a:rPr lang="ru-RU" dirty="0"/>
              <a:t> — основоположника казахской гражданской поэзии, ставшего одним из руководителей народного восстания в начале XIX века против произвола казахского хана </a:t>
            </a:r>
            <a:r>
              <a:rPr lang="ru-RU" dirty="0" err="1"/>
              <a:t>Жангира</a:t>
            </a:r>
            <a:r>
              <a:rPr lang="ru-RU" dirty="0"/>
              <a:t>. </a:t>
            </a:r>
          </a:p>
        </p:txBody>
      </p:sp>
      <p:pic>
        <p:nvPicPr>
          <p:cNvPr id="80898" name="Picture 2" descr="http://www.toot.kz/upload/resize_books/cart/middle/resize-9789965343278.jpg"/>
          <p:cNvPicPr>
            <a:picLocks noChangeAspect="1" noChangeArrowheads="1"/>
          </p:cNvPicPr>
          <p:nvPr/>
        </p:nvPicPr>
        <p:blipFill>
          <a:blip r:embed="rId3" cstate="print"/>
          <a:srcRect/>
          <a:stretch>
            <a:fillRect/>
          </a:stretch>
        </p:blipFill>
        <p:spPr bwMode="auto">
          <a:xfrm>
            <a:off x="539552" y="3356434"/>
            <a:ext cx="2088232" cy="3288966"/>
          </a:xfrm>
          <a:prstGeom prst="rect">
            <a:avLst/>
          </a:prstGeom>
          <a:noFill/>
        </p:spPr>
      </p:pic>
      <p:pic>
        <p:nvPicPr>
          <p:cNvPr id="80900" name="Picture 4" descr="https://e-history.kz/images/w541-cct-si/media/upload/1467/2014/05/12/364e01070111a55387f1cdb4ee481351.jpg"/>
          <p:cNvPicPr>
            <a:picLocks noChangeAspect="1" noChangeArrowheads="1"/>
          </p:cNvPicPr>
          <p:nvPr/>
        </p:nvPicPr>
        <p:blipFill>
          <a:blip r:embed="rId4" cstate="print"/>
          <a:srcRect/>
          <a:stretch>
            <a:fillRect/>
          </a:stretch>
        </p:blipFill>
        <p:spPr bwMode="auto">
          <a:xfrm>
            <a:off x="827584" y="260648"/>
            <a:ext cx="1343321" cy="1728192"/>
          </a:xfrm>
          <a:prstGeom prst="rect">
            <a:avLst/>
          </a:prstGeom>
          <a:noFill/>
        </p:spPr>
      </p:pic>
      <p:sp>
        <p:nvSpPr>
          <p:cNvPr id="11" name="Прямоугольник 10"/>
          <p:cNvSpPr/>
          <p:nvPr/>
        </p:nvSpPr>
        <p:spPr>
          <a:xfrm>
            <a:off x="755576" y="2348880"/>
            <a:ext cx="1493912" cy="369332"/>
          </a:xfrm>
          <a:prstGeom prst="rect">
            <a:avLst/>
          </a:prstGeom>
        </p:spPr>
        <p:txBody>
          <a:bodyPr wrap="square">
            <a:spAutoFit/>
          </a:bodyPr>
          <a:lstStyle/>
          <a:p>
            <a:pPr algn="ctr"/>
            <a:r>
              <a:rPr lang="ru-RU" sz="900" dirty="0" err="1"/>
              <a:t>Ануарбек</a:t>
            </a:r>
            <a:r>
              <a:rPr lang="ru-RU" sz="900" dirty="0"/>
              <a:t> </a:t>
            </a:r>
            <a:r>
              <a:rPr lang="ru-RU" sz="900" dirty="0" err="1"/>
              <a:t>Алимжанов</a:t>
            </a:r>
            <a:endParaRPr lang="ru-RU" sz="900" dirty="0"/>
          </a:p>
          <a:p>
            <a:pPr algn="ctr"/>
            <a:r>
              <a:rPr lang="ru-RU" sz="900" dirty="0"/>
              <a:t>( 1930-1993)</a:t>
            </a:r>
          </a:p>
        </p:txBody>
      </p:sp>
      <p:pic>
        <p:nvPicPr>
          <p:cNvPr id="80902" name="Picture 6" descr="http://qrcoder.ru/code/?http%3A%2F%2Fadebiportal.kz%2Fweb%2Fviewer.php%3Ffile%3D%2Fupload%2Fiblock%2F2ab%2F2ab339abb94753f84ef8fc4fac6a5e31.pdf%26ln%3Dru&amp;4&amp;0"/>
          <p:cNvPicPr>
            <a:picLocks noChangeAspect="1" noChangeArrowheads="1"/>
          </p:cNvPicPr>
          <p:nvPr/>
        </p:nvPicPr>
        <p:blipFill>
          <a:blip r:embed="rId5" cstate="print"/>
          <a:srcRect/>
          <a:stretch>
            <a:fillRect/>
          </a:stretch>
        </p:blipFill>
        <p:spPr bwMode="auto">
          <a:xfrm>
            <a:off x="3707904" y="5085184"/>
            <a:ext cx="864096" cy="86409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4034" name="Picture 2" descr="https://www.onthebus.com.ua/wa-data/public/shop/products/60/56/5660/images/17245/17245.750x0.jpg"/>
          <p:cNvPicPr>
            <a:picLocks noChangeAspect="1" noChangeArrowheads="1"/>
          </p:cNvPicPr>
          <p:nvPr/>
        </p:nvPicPr>
        <p:blipFill>
          <a:blip r:embed="rId3" cstate="print"/>
          <a:srcRect/>
          <a:stretch>
            <a:fillRect/>
          </a:stretch>
        </p:blipFill>
        <p:spPr bwMode="auto">
          <a:xfrm>
            <a:off x="467544" y="3140968"/>
            <a:ext cx="2254563" cy="3528392"/>
          </a:xfrm>
          <a:prstGeom prst="rect">
            <a:avLst/>
          </a:prstGeom>
          <a:noFill/>
        </p:spPr>
      </p:pic>
      <p:pic>
        <p:nvPicPr>
          <p:cNvPr id="10" name="Picture 2" descr="https://1.bp.blogspot.com/-XRRNP76nZ4w/V7tkiPz1VII/AAAAAAAAPQY/HAgJOxhI3fwap-v723MvqKivuRoCqS6ZgCLcB/s1600/ray-bradbury-writing-advice.jpg"/>
          <p:cNvPicPr>
            <a:picLocks noChangeAspect="1" noChangeArrowheads="1"/>
          </p:cNvPicPr>
          <p:nvPr/>
        </p:nvPicPr>
        <p:blipFill>
          <a:blip r:embed="rId4" cstate="print"/>
          <a:srcRect/>
          <a:stretch>
            <a:fillRect/>
          </a:stretch>
        </p:blipFill>
        <p:spPr bwMode="auto">
          <a:xfrm flipH="1">
            <a:off x="899592" y="620688"/>
            <a:ext cx="1395536" cy="1395536"/>
          </a:xfrm>
          <a:prstGeom prst="rect">
            <a:avLst/>
          </a:prstGeom>
          <a:noFill/>
        </p:spPr>
      </p:pic>
      <p:sp>
        <p:nvSpPr>
          <p:cNvPr id="11" name="Прямоугольник 10"/>
          <p:cNvSpPr/>
          <p:nvPr/>
        </p:nvSpPr>
        <p:spPr>
          <a:xfrm>
            <a:off x="755576" y="2204864"/>
            <a:ext cx="1637928" cy="369332"/>
          </a:xfrm>
          <a:prstGeom prst="rect">
            <a:avLst/>
          </a:prstGeom>
        </p:spPr>
        <p:txBody>
          <a:bodyPr wrap="square">
            <a:spAutoFit/>
          </a:bodyPr>
          <a:lstStyle/>
          <a:p>
            <a:pPr lvl="0" algn="ctr" fontAlgn="base">
              <a:spcBef>
                <a:spcPct val="0"/>
              </a:spcBef>
              <a:spcAft>
                <a:spcPct val="0"/>
              </a:spcAft>
            </a:pPr>
            <a:r>
              <a:rPr lang="ru-RU" sz="900" dirty="0" err="1">
                <a:solidFill>
                  <a:srgbClr val="222222"/>
                </a:solidFill>
                <a:latin typeface="Arial" pitchFamily="34" charset="0"/>
                <a:ea typeface="Calibri" pitchFamily="34" charset="0"/>
                <a:cs typeface="Arial" pitchFamily="34" charset="0"/>
              </a:rPr>
              <a:t>Рэй</a:t>
            </a:r>
            <a:r>
              <a:rPr lang="ru-RU" sz="900" dirty="0">
                <a:solidFill>
                  <a:srgbClr val="222222"/>
                </a:solidFill>
                <a:latin typeface="Arial" pitchFamily="34" charset="0"/>
                <a:ea typeface="Calibri" pitchFamily="34" charset="0"/>
                <a:cs typeface="Arial" pitchFamily="34" charset="0"/>
              </a:rPr>
              <a:t> Дуглас </a:t>
            </a:r>
            <a:r>
              <a:rPr lang="ru-RU" sz="900" dirty="0" err="1">
                <a:solidFill>
                  <a:srgbClr val="222222"/>
                </a:solidFill>
                <a:latin typeface="Arial" pitchFamily="34" charset="0"/>
                <a:ea typeface="Calibri" pitchFamily="34" charset="0"/>
                <a:cs typeface="Arial" pitchFamily="34" charset="0"/>
              </a:rPr>
              <a:t>Брэдбери</a:t>
            </a:r>
            <a:endParaRPr lang="ru-RU" sz="900" dirty="0">
              <a:latin typeface="Arial" pitchFamily="34" charset="0"/>
              <a:cs typeface="Arial" pitchFamily="34" charset="0"/>
            </a:endParaRPr>
          </a:p>
          <a:p>
            <a:pPr lvl="0" algn="ctr" eaLnBrk="0" fontAlgn="base" hangingPunct="0">
              <a:spcBef>
                <a:spcPct val="0"/>
              </a:spcBef>
              <a:spcAft>
                <a:spcPct val="0"/>
              </a:spcAft>
            </a:pPr>
            <a:r>
              <a:rPr lang="ru-RU" sz="900" dirty="0">
                <a:solidFill>
                  <a:srgbClr val="222222"/>
                </a:solidFill>
                <a:latin typeface="Arial" pitchFamily="34" charset="0"/>
                <a:ea typeface="Calibri" pitchFamily="34" charset="0"/>
                <a:cs typeface="Arial" pitchFamily="34" charset="0"/>
              </a:rPr>
              <a:t>(1920-2012)</a:t>
            </a:r>
            <a:endParaRPr lang="ru-RU" sz="900" dirty="0">
              <a:latin typeface="Arial" pitchFamily="34" charset="0"/>
              <a:cs typeface="Arial" pitchFamily="34" charset="0"/>
            </a:endParaRPr>
          </a:p>
        </p:txBody>
      </p:sp>
      <p:sp>
        <p:nvSpPr>
          <p:cNvPr id="12" name="Прямоугольник 11"/>
          <p:cNvSpPr/>
          <p:nvPr/>
        </p:nvSpPr>
        <p:spPr>
          <a:xfrm>
            <a:off x="3707904" y="692696"/>
            <a:ext cx="4572000" cy="1815882"/>
          </a:xfrm>
          <a:prstGeom prst="rect">
            <a:avLst/>
          </a:prstGeom>
        </p:spPr>
        <p:txBody>
          <a:bodyPr>
            <a:spAutoFit/>
          </a:bodyPr>
          <a:lstStyle/>
          <a:p>
            <a:r>
              <a:rPr lang="ru-RU" sz="1600" dirty="0"/>
              <a:t>        Говорят, что в последнее время люди все меньше времени проводят за чтением книг, предпочитая этому занятию другие развлечения.</a:t>
            </a:r>
          </a:p>
          <a:p>
            <a:r>
              <a:rPr lang="ru-RU" sz="1600" dirty="0"/>
              <a:t>         Но что если в будущем будет мир, в котором любые печатные издания будут запрещены? Как каждый человек будет вести себя в подобном случае?</a:t>
            </a:r>
          </a:p>
        </p:txBody>
      </p:sp>
      <p:pic>
        <p:nvPicPr>
          <p:cNvPr id="44038" name="Picture 6" descr="http://qrcoder.ru/code/?http%3A%2F%2Fhttp%3A%2F%2Fbooksonline.com.ua%2Fview.php%3Fbook%3D109698&amp;4&amp;0"/>
          <p:cNvPicPr>
            <a:picLocks noChangeAspect="1" noChangeArrowheads="1"/>
          </p:cNvPicPr>
          <p:nvPr/>
        </p:nvPicPr>
        <p:blipFill>
          <a:blip r:embed="rId5" cstate="print"/>
          <a:srcRect/>
          <a:stretch>
            <a:fillRect/>
          </a:stretch>
        </p:blipFill>
        <p:spPr bwMode="auto">
          <a:xfrm>
            <a:off x="3707904" y="5013176"/>
            <a:ext cx="936104" cy="936104"/>
          </a:xfrm>
          <a:prstGeom prst="rect">
            <a:avLst/>
          </a:prstGeom>
          <a:noFill/>
        </p:spPr>
      </p:pic>
      <p:pic>
        <p:nvPicPr>
          <p:cNvPr id="44040" name="Picture 8" descr="http://qrcoder.ru/code/?http%3A%2F%2Faudioknigi.club%2Fbredberi-rey-451-gradus-po-farengeytu&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44042" name="Picture 10" descr="http://qrcoder.ru/code/?http%3A%2F%2Fkinogo.by%2F10323-451gradus-pofarengeytu-2018.html&amp;4&amp;0"/>
          <p:cNvPicPr>
            <a:picLocks noChangeAspect="1" noChangeArrowheads="1"/>
          </p:cNvPicPr>
          <p:nvPr/>
        </p:nvPicPr>
        <p:blipFill>
          <a:blip r:embed="rId7" cstate="print"/>
          <a:srcRect/>
          <a:stretch>
            <a:fillRect/>
          </a:stretch>
        </p:blipFill>
        <p:spPr bwMode="auto">
          <a:xfrm>
            <a:off x="7020272" y="5013176"/>
            <a:ext cx="1008112" cy="1008112"/>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098" name="Picture 2" descr="https://mmedia.ozone.ru/multimedia/1023282412.jpg"/>
          <p:cNvPicPr>
            <a:picLocks noChangeAspect="1" noChangeArrowheads="1"/>
          </p:cNvPicPr>
          <p:nvPr/>
        </p:nvPicPr>
        <p:blipFill>
          <a:blip r:embed="rId3" cstate="print"/>
          <a:srcRect/>
          <a:stretch>
            <a:fillRect/>
          </a:stretch>
        </p:blipFill>
        <p:spPr bwMode="auto">
          <a:xfrm>
            <a:off x="323528" y="3356992"/>
            <a:ext cx="2354542" cy="3312368"/>
          </a:xfrm>
          <a:prstGeom prst="rect">
            <a:avLst/>
          </a:prstGeom>
          <a:noFill/>
        </p:spPr>
      </p:pic>
      <p:sp>
        <p:nvSpPr>
          <p:cNvPr id="12" name="Прямоугольник 11"/>
          <p:cNvSpPr/>
          <p:nvPr/>
        </p:nvSpPr>
        <p:spPr>
          <a:xfrm>
            <a:off x="4211960" y="692696"/>
            <a:ext cx="4572000" cy="2062103"/>
          </a:xfrm>
          <a:prstGeom prst="rect">
            <a:avLst/>
          </a:prstGeom>
        </p:spPr>
        <p:txBody>
          <a:bodyPr>
            <a:spAutoFit/>
          </a:bodyPr>
          <a:lstStyle/>
          <a:p>
            <a:r>
              <a:rPr lang="ru-RU" sz="1600" dirty="0"/>
              <a:t>     Книга «Дневник Анны Франк» - это реальный дневник, написанный еврейской девочкой-подростком во время Второй Мировой войны. </a:t>
            </a:r>
          </a:p>
          <a:p>
            <a:r>
              <a:rPr lang="ru-RU" sz="1600" dirty="0"/>
              <a:t>     Она жила в Амстердаме, и когда ее родители поняли, что скоро всех евреев, включая и их семью, заключат в концлагеря, с помощью друзей устроили себе убежище, чуть ли не в центре города.</a:t>
            </a:r>
          </a:p>
        </p:txBody>
      </p:sp>
      <p:pic>
        <p:nvPicPr>
          <p:cNvPr id="4102" name="Picture 6" descr="http://qrcoder.ru/code/?http%3A%2F%2F%2Ffictionbook.ru%2Fauthor%2Ffrank_anna%2Fdnevnik_anniy_frank%2Fread_online.html&amp;4&amp;0"/>
          <p:cNvPicPr>
            <a:picLocks noChangeAspect="1" noChangeArrowheads="1"/>
          </p:cNvPicPr>
          <p:nvPr/>
        </p:nvPicPr>
        <p:blipFill>
          <a:blip r:embed="rId4" cstate="print"/>
          <a:srcRect/>
          <a:stretch>
            <a:fillRect/>
          </a:stretch>
        </p:blipFill>
        <p:spPr bwMode="auto">
          <a:xfrm>
            <a:off x="3635896" y="5013176"/>
            <a:ext cx="936104" cy="936104"/>
          </a:xfrm>
          <a:prstGeom prst="rect">
            <a:avLst/>
          </a:prstGeom>
          <a:noFill/>
        </p:spPr>
      </p:pic>
      <p:pic>
        <p:nvPicPr>
          <p:cNvPr id="4104" name="Picture 8" descr="http://qrcoder.ru/code/?http%3A%2F%2F%2Faudioknigi.club%2Ffrank-anna-ubezhische-dnevnik-v-pismah&amp;4&amp;0"/>
          <p:cNvPicPr>
            <a:picLocks noChangeAspect="1" noChangeArrowheads="1"/>
          </p:cNvPicPr>
          <p:nvPr/>
        </p:nvPicPr>
        <p:blipFill>
          <a:blip r:embed="rId5" cstate="print"/>
          <a:srcRect/>
          <a:stretch>
            <a:fillRect/>
          </a:stretch>
        </p:blipFill>
        <p:spPr bwMode="auto">
          <a:xfrm>
            <a:off x="5292080" y="5013176"/>
            <a:ext cx="936104" cy="936104"/>
          </a:xfrm>
          <a:prstGeom prst="rect">
            <a:avLst/>
          </a:prstGeom>
          <a:noFill/>
        </p:spPr>
      </p:pic>
      <p:pic>
        <p:nvPicPr>
          <p:cNvPr id="4106" name="Picture 10" descr="http://qrcoder.ru/code/?http%3A%2F%2Fkino-history.net%2Fdnevnik-anny-frank-2009&amp;4&amp;0"/>
          <p:cNvPicPr>
            <a:picLocks noChangeAspect="1" noChangeArrowheads="1"/>
          </p:cNvPicPr>
          <p:nvPr/>
        </p:nvPicPr>
        <p:blipFill>
          <a:blip r:embed="rId6" cstate="print"/>
          <a:srcRect/>
          <a:stretch>
            <a:fillRect/>
          </a:stretch>
        </p:blipFill>
        <p:spPr bwMode="auto">
          <a:xfrm>
            <a:off x="7020272" y="5013176"/>
            <a:ext cx="936104" cy="936104"/>
          </a:xfrm>
          <a:prstGeom prst="rect">
            <a:avLst/>
          </a:prstGeom>
          <a:noFill/>
        </p:spPr>
      </p:pic>
      <p:pic>
        <p:nvPicPr>
          <p:cNvPr id="4108" name="Picture 12" descr="https://pbs.twimg.com/media/BzHm2FcIcAE6THF.jpg:large"/>
          <p:cNvPicPr>
            <a:picLocks noChangeAspect="1" noChangeArrowheads="1"/>
          </p:cNvPicPr>
          <p:nvPr/>
        </p:nvPicPr>
        <p:blipFill>
          <a:blip r:embed="rId7" cstate="print"/>
          <a:srcRect/>
          <a:stretch>
            <a:fillRect/>
          </a:stretch>
        </p:blipFill>
        <p:spPr bwMode="auto">
          <a:xfrm>
            <a:off x="755576" y="332656"/>
            <a:ext cx="1379325" cy="1872208"/>
          </a:xfrm>
          <a:prstGeom prst="rect">
            <a:avLst/>
          </a:prstGeom>
          <a:noFill/>
        </p:spPr>
      </p:pic>
      <p:sp>
        <p:nvSpPr>
          <p:cNvPr id="17" name="Прямоугольник 16"/>
          <p:cNvSpPr/>
          <p:nvPr/>
        </p:nvSpPr>
        <p:spPr>
          <a:xfrm>
            <a:off x="755576" y="2348880"/>
            <a:ext cx="1493912" cy="369332"/>
          </a:xfrm>
          <a:prstGeom prst="rect">
            <a:avLst/>
          </a:prstGeom>
        </p:spPr>
        <p:txBody>
          <a:bodyPr wrap="square">
            <a:spAutoFit/>
          </a:bodyPr>
          <a:lstStyle/>
          <a:p>
            <a:pPr algn="ctr"/>
            <a:r>
              <a:rPr lang="ru-RU" sz="900" dirty="0"/>
              <a:t>Анна Франк</a:t>
            </a:r>
          </a:p>
          <a:p>
            <a:pPr algn="ctr"/>
            <a:r>
              <a:rPr lang="ru-RU" sz="900" dirty="0"/>
              <a:t>(1929-1945)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79912" y="692696"/>
            <a:ext cx="4572000" cy="2062103"/>
          </a:xfrm>
          <a:prstGeom prst="rect">
            <a:avLst/>
          </a:prstGeom>
        </p:spPr>
        <p:txBody>
          <a:bodyPr>
            <a:spAutoFit/>
          </a:bodyPr>
          <a:lstStyle/>
          <a:p>
            <a:r>
              <a:rPr lang="ru-RU" sz="1600" dirty="0"/>
              <a:t>Эту небольшую повесть мне хочется посвятить детям, которых осиротила война, и памяти погибших в битве с фашизмом, особенно тех, кто навечно сомкнул глаза, так и не сделавшись отцом Пусть она станет горстью земли, брошенной на могилу павших, и песнью, которая, может быть, утешит живых.</a:t>
            </a:r>
          </a:p>
          <a:p>
            <a:pPr algn="r"/>
            <a:r>
              <a:rPr lang="ru-RU" sz="1600" i="1" dirty="0" err="1"/>
              <a:t>Мухтар</a:t>
            </a:r>
            <a:r>
              <a:rPr lang="ru-RU" sz="1600" i="1" dirty="0"/>
              <a:t> </a:t>
            </a:r>
            <a:r>
              <a:rPr lang="ru-RU" sz="1600" i="1" dirty="0" err="1"/>
              <a:t>Магауин</a:t>
            </a:r>
            <a:endParaRPr lang="ru-RU" sz="1600" i="1" dirty="0"/>
          </a:p>
        </p:txBody>
      </p:sp>
      <p:pic>
        <p:nvPicPr>
          <p:cNvPr id="4" name="Picture 2" descr="https://i.livelib.ru/workpic/1002605973/200/1cd8/Muhtar_Magauin__Deti_odnogo_ottsa.jpg"/>
          <p:cNvPicPr>
            <a:picLocks noChangeAspect="1" noChangeArrowheads="1"/>
          </p:cNvPicPr>
          <p:nvPr/>
        </p:nvPicPr>
        <p:blipFill>
          <a:blip r:embed="rId3" cstate="print"/>
          <a:srcRect/>
          <a:stretch>
            <a:fillRect/>
          </a:stretch>
        </p:blipFill>
        <p:spPr bwMode="auto">
          <a:xfrm>
            <a:off x="539552" y="3573016"/>
            <a:ext cx="2088232" cy="3074742"/>
          </a:xfrm>
          <a:prstGeom prst="rect">
            <a:avLst/>
          </a:prstGeom>
          <a:noFill/>
        </p:spPr>
      </p:pic>
      <p:pic>
        <p:nvPicPr>
          <p:cNvPr id="1028" name="Picture 4" descr="https://cdn.turkaramamotoru.com/ru/magauin-muhtar-4304.jpg"/>
          <p:cNvPicPr>
            <a:picLocks noChangeAspect="1" noChangeArrowheads="1"/>
          </p:cNvPicPr>
          <p:nvPr/>
        </p:nvPicPr>
        <p:blipFill>
          <a:blip r:embed="rId4" cstate="print"/>
          <a:srcRect/>
          <a:stretch>
            <a:fillRect/>
          </a:stretch>
        </p:blipFill>
        <p:spPr bwMode="auto">
          <a:xfrm>
            <a:off x="971600" y="260648"/>
            <a:ext cx="1200133" cy="1800200"/>
          </a:xfrm>
          <a:prstGeom prst="rect">
            <a:avLst/>
          </a:prstGeom>
          <a:noFill/>
        </p:spPr>
      </p:pic>
      <p:sp>
        <p:nvSpPr>
          <p:cNvPr id="11" name="Прямоугольник 10"/>
          <p:cNvSpPr/>
          <p:nvPr/>
        </p:nvSpPr>
        <p:spPr>
          <a:xfrm>
            <a:off x="683568" y="2348880"/>
            <a:ext cx="1925960" cy="369332"/>
          </a:xfrm>
          <a:prstGeom prst="rect">
            <a:avLst/>
          </a:prstGeom>
        </p:spPr>
        <p:txBody>
          <a:bodyPr wrap="square">
            <a:spAutoFit/>
          </a:bodyPr>
          <a:lstStyle/>
          <a:p>
            <a:pPr algn="ctr"/>
            <a:r>
              <a:rPr lang="ru-RU" sz="900" dirty="0" err="1"/>
              <a:t>Мухтар</a:t>
            </a:r>
            <a:r>
              <a:rPr lang="ru-RU" sz="900" dirty="0"/>
              <a:t> </a:t>
            </a:r>
            <a:r>
              <a:rPr lang="ru-RU" sz="900" dirty="0" err="1"/>
              <a:t>Магауин</a:t>
            </a:r>
            <a:endParaRPr lang="ru-RU" sz="900" dirty="0"/>
          </a:p>
          <a:p>
            <a:pPr algn="ctr"/>
            <a:r>
              <a:rPr lang="ru-RU" sz="900" dirty="0"/>
              <a:t>(род.1940 г.)</a:t>
            </a:r>
          </a:p>
        </p:txBody>
      </p:sp>
      <p:pic>
        <p:nvPicPr>
          <p:cNvPr id="1030" name="Picture 6" descr="http://qrcoder.ru/code/?http%3A%2F%2Fwww.isidor.ru%2Fauthor%2F14863%2Fbooks%2F64433%2Fmagauin_muhtar%2Fpovesti&amp;4&amp;0"/>
          <p:cNvPicPr>
            <a:picLocks noChangeAspect="1" noChangeArrowheads="1"/>
          </p:cNvPicPr>
          <p:nvPr/>
        </p:nvPicPr>
        <p:blipFill>
          <a:blip r:embed="rId5" cstate="print"/>
          <a:srcRect/>
          <a:stretch>
            <a:fillRect/>
          </a:stretch>
        </p:blipFill>
        <p:spPr bwMode="auto">
          <a:xfrm>
            <a:off x="3707904" y="5085184"/>
            <a:ext cx="864096" cy="864096"/>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23928" y="692696"/>
            <a:ext cx="4572000" cy="3970318"/>
          </a:xfrm>
          <a:prstGeom prst="rect">
            <a:avLst/>
          </a:prstGeom>
        </p:spPr>
        <p:txBody>
          <a:bodyPr>
            <a:spAutoFit/>
          </a:bodyPr>
          <a:lstStyle/>
          <a:p>
            <a:r>
              <a:rPr lang="ru-RU" dirty="0"/>
              <a:t>     Это записки человека, рассказывающего о том, что происходило или на его глазах, или с ним самим. Автор не скрывает жизненной правды, порой горькой, тяжелой. </a:t>
            </a:r>
          </a:p>
          <a:p>
            <a:r>
              <a:rPr lang="ru-RU" dirty="0"/>
              <a:t>      Чтобы недавно отступавших бойцов воодушевить на яростную контратаку, одного приказа, вероятно, мало. А вот если убедить их, что отступление было изначальным замыслом командира, можно и горы свернуть. </a:t>
            </a:r>
          </a:p>
          <a:p>
            <a:r>
              <a:rPr lang="ru-RU" dirty="0"/>
              <a:t>      Так было в ноябре 1941 с бойцами, защищавшими подступы к Москве…</a:t>
            </a:r>
          </a:p>
          <a:p>
            <a:endParaRPr lang="ru-RU" dirty="0"/>
          </a:p>
        </p:txBody>
      </p:sp>
      <p:pic>
        <p:nvPicPr>
          <p:cNvPr id="36866" name="Picture 2" descr="https://ozon-st.cdn.ngenix.net/multimedia/1005757857.jpg"/>
          <p:cNvPicPr>
            <a:picLocks noChangeAspect="1" noChangeArrowheads="1"/>
          </p:cNvPicPr>
          <p:nvPr/>
        </p:nvPicPr>
        <p:blipFill>
          <a:blip r:embed="rId3" cstate="print"/>
          <a:srcRect/>
          <a:stretch>
            <a:fillRect/>
          </a:stretch>
        </p:blipFill>
        <p:spPr bwMode="auto">
          <a:xfrm>
            <a:off x="395536" y="3068960"/>
            <a:ext cx="2304256" cy="3600400"/>
          </a:xfrm>
          <a:prstGeom prst="rect">
            <a:avLst/>
          </a:prstGeom>
          <a:noFill/>
        </p:spPr>
      </p:pic>
      <p:pic>
        <p:nvPicPr>
          <p:cNvPr id="36870" name="Picture 6" descr="http://www.kaznai.kz/i/Work/79_wbb.jpg"/>
          <p:cNvPicPr>
            <a:picLocks noChangeAspect="1" noChangeArrowheads="1"/>
          </p:cNvPicPr>
          <p:nvPr/>
        </p:nvPicPr>
        <p:blipFill>
          <a:blip r:embed="rId4" cstate="print"/>
          <a:srcRect/>
          <a:stretch>
            <a:fillRect/>
          </a:stretch>
        </p:blipFill>
        <p:spPr bwMode="auto">
          <a:xfrm>
            <a:off x="683568" y="332656"/>
            <a:ext cx="1800199" cy="1656184"/>
          </a:xfrm>
          <a:prstGeom prst="rect">
            <a:avLst/>
          </a:prstGeom>
          <a:noFill/>
        </p:spPr>
      </p:pic>
      <p:sp>
        <p:nvSpPr>
          <p:cNvPr id="13" name="Прямоугольник 12"/>
          <p:cNvSpPr/>
          <p:nvPr/>
        </p:nvSpPr>
        <p:spPr>
          <a:xfrm>
            <a:off x="539552" y="2060848"/>
            <a:ext cx="2141984" cy="369332"/>
          </a:xfrm>
          <a:prstGeom prst="rect">
            <a:avLst/>
          </a:prstGeom>
        </p:spPr>
        <p:txBody>
          <a:bodyPr wrap="square">
            <a:spAutoFit/>
          </a:bodyPr>
          <a:lstStyle/>
          <a:p>
            <a:pPr algn="ctr"/>
            <a:r>
              <a:rPr lang="ru-RU" sz="900" dirty="0" err="1">
                <a:latin typeface="+mj-lt"/>
                <a:cs typeface="Arial" pitchFamily="34" charset="0"/>
              </a:rPr>
              <a:t>Бауыржан</a:t>
            </a:r>
            <a:r>
              <a:rPr lang="ru-RU" sz="900" dirty="0">
                <a:latin typeface="+mj-lt"/>
                <a:cs typeface="Arial" pitchFamily="34" charset="0"/>
              </a:rPr>
              <a:t> </a:t>
            </a:r>
            <a:r>
              <a:rPr lang="ru-RU" sz="900" dirty="0" err="1">
                <a:latin typeface="+mj-lt"/>
                <a:cs typeface="Arial" pitchFamily="34" charset="0"/>
              </a:rPr>
              <a:t>Момышулы</a:t>
            </a:r>
            <a:endParaRPr lang="ru-RU" sz="900" dirty="0">
              <a:latin typeface="+mj-lt"/>
              <a:cs typeface="Arial" pitchFamily="34" charset="0"/>
            </a:endParaRPr>
          </a:p>
          <a:p>
            <a:pPr algn="ctr"/>
            <a:r>
              <a:rPr lang="ru-RU" sz="900" dirty="0">
                <a:latin typeface="+mj-lt"/>
                <a:cs typeface="Arial" pitchFamily="34" charset="0"/>
              </a:rPr>
              <a:t>(1910-1982)</a:t>
            </a:r>
          </a:p>
        </p:txBody>
      </p:sp>
      <p:pic>
        <p:nvPicPr>
          <p:cNvPr id="36872" name="Picture 8" descr="http://qrcoder.ru/code/?http%3A%2F%2Flibcat.ru%2Fknigi%2Fdokumentalnye-knigi%2Fbiografii-i-memuary%2F281009-baurdzhan-momysh-uly-za-nami-moskva-zapiski-oficera.html&amp;4&amp;0"/>
          <p:cNvPicPr>
            <a:picLocks noChangeAspect="1" noChangeArrowheads="1"/>
          </p:cNvPicPr>
          <p:nvPr/>
        </p:nvPicPr>
        <p:blipFill>
          <a:blip r:embed="rId5" cstate="print"/>
          <a:srcRect/>
          <a:stretch>
            <a:fillRect/>
          </a:stretch>
        </p:blipFill>
        <p:spPr bwMode="auto">
          <a:xfrm>
            <a:off x="3635896" y="4941168"/>
            <a:ext cx="947565" cy="947565"/>
          </a:xfrm>
          <a:prstGeom prst="rect">
            <a:avLst/>
          </a:prstGeom>
          <a:noFill/>
        </p:spPr>
      </p:pic>
      <p:pic>
        <p:nvPicPr>
          <p:cNvPr id="36874" name="Picture 10" descr="http://qrcoder.ru/code/?http%3A%2Fwww.youtube.com%2Fwatch%3Fv%3DR-3AREdwRPI&amp;4&amp;0"/>
          <p:cNvPicPr>
            <a:picLocks noChangeAspect="1" noChangeArrowheads="1"/>
          </p:cNvPicPr>
          <p:nvPr/>
        </p:nvPicPr>
        <p:blipFill>
          <a:blip r:embed="rId6" cstate="print"/>
          <a:srcRect/>
          <a:stretch>
            <a:fillRect/>
          </a:stretch>
        </p:blipFill>
        <p:spPr bwMode="auto">
          <a:xfrm>
            <a:off x="7020272" y="5013176"/>
            <a:ext cx="936104" cy="936104"/>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563888" y="476672"/>
            <a:ext cx="4824536" cy="4031873"/>
          </a:xfrm>
          <a:prstGeom prst="rect">
            <a:avLst/>
          </a:prstGeom>
        </p:spPr>
        <p:txBody>
          <a:bodyPr wrap="square">
            <a:spAutoFit/>
          </a:bodyPr>
          <a:lstStyle/>
          <a:p>
            <a:r>
              <a:rPr lang="ru-RU" sz="1600" dirty="0"/>
              <a:t>      Исторический роман «Жестокий век» — это красочное полотно жизни монголов в конце ХII — начале XIII века.</a:t>
            </a:r>
          </a:p>
          <a:p>
            <a:r>
              <a:rPr lang="ru-RU" sz="1600" dirty="0"/>
              <a:t>      Молниеносные степные переходы, дымы кочевий, необузданная вольная жизнь, где неразлучны смертельная опасность и удача… </a:t>
            </a:r>
          </a:p>
          <a:p>
            <a:r>
              <a:rPr lang="ru-RU" sz="1600" dirty="0"/>
              <a:t>       Войско гениального полководца и чудовища Чингисхана, подобно огнедышащей вулканической лаве, сметало на своем пути все живое: истребляло племена и народы, превращало в пепел цветущие цивилизации. </a:t>
            </a:r>
          </a:p>
          <a:p>
            <a:r>
              <a:rPr lang="ru-RU" sz="1600" dirty="0"/>
              <a:t>      Желание Чингисхана, вершителя этого жесточайшего абсурда, стать единственным правителем Вселенной, толкало его к новым и новым кровавым завоевательным опасность и удача.</a:t>
            </a:r>
          </a:p>
        </p:txBody>
      </p:sp>
      <p:sp>
        <p:nvSpPr>
          <p:cNvPr id="9" name="Прямоугольник 8"/>
          <p:cNvSpPr/>
          <p:nvPr/>
        </p:nvSpPr>
        <p:spPr>
          <a:xfrm>
            <a:off x="467544" y="2564904"/>
            <a:ext cx="2016224" cy="369332"/>
          </a:xfrm>
          <a:prstGeom prst="rect">
            <a:avLst/>
          </a:prstGeom>
        </p:spPr>
        <p:txBody>
          <a:bodyPr wrap="square">
            <a:spAutoFit/>
          </a:bodyPr>
          <a:lstStyle/>
          <a:p>
            <a:pPr algn="ctr"/>
            <a:r>
              <a:rPr lang="ru-RU" sz="900" dirty="0" err="1"/>
              <a:t>Исай</a:t>
            </a:r>
            <a:r>
              <a:rPr lang="ru-RU" sz="900" dirty="0"/>
              <a:t> </a:t>
            </a:r>
            <a:r>
              <a:rPr lang="ru-RU" sz="900" dirty="0" err="1"/>
              <a:t>Калистратович</a:t>
            </a:r>
            <a:r>
              <a:rPr lang="ru-RU" sz="900" dirty="0"/>
              <a:t> Калашников</a:t>
            </a:r>
          </a:p>
          <a:p>
            <a:pPr algn="ctr"/>
            <a:r>
              <a:rPr lang="ru-RU" sz="900" dirty="0"/>
              <a:t>(1931-1980)</a:t>
            </a:r>
          </a:p>
        </p:txBody>
      </p:sp>
      <p:pic>
        <p:nvPicPr>
          <p:cNvPr id="39938" name="Picture 2" descr="https://burunen.ru/uploads/thumbs/43-0ea60b5f06-68ca6f177ce4b954e8d594aafe9d4ee7.jpg"/>
          <p:cNvPicPr>
            <a:picLocks noChangeAspect="1" noChangeArrowheads="1"/>
          </p:cNvPicPr>
          <p:nvPr/>
        </p:nvPicPr>
        <p:blipFill>
          <a:blip r:embed="rId3" cstate="print"/>
          <a:srcRect/>
          <a:stretch>
            <a:fillRect/>
          </a:stretch>
        </p:blipFill>
        <p:spPr bwMode="auto">
          <a:xfrm>
            <a:off x="755576" y="260648"/>
            <a:ext cx="1538764" cy="2199035"/>
          </a:xfrm>
          <a:prstGeom prst="rect">
            <a:avLst/>
          </a:prstGeom>
          <a:noFill/>
        </p:spPr>
      </p:pic>
      <p:pic>
        <p:nvPicPr>
          <p:cNvPr id="39940" name="Picture 4" descr="https://ozon-st.cdn.ngenix.net/multimedia/books_covers/1005266474.jpg"/>
          <p:cNvPicPr>
            <a:picLocks noChangeAspect="1" noChangeArrowheads="1"/>
          </p:cNvPicPr>
          <p:nvPr/>
        </p:nvPicPr>
        <p:blipFill>
          <a:blip r:embed="rId4" cstate="print"/>
          <a:srcRect/>
          <a:stretch>
            <a:fillRect/>
          </a:stretch>
        </p:blipFill>
        <p:spPr bwMode="auto">
          <a:xfrm>
            <a:off x="467544" y="3318704"/>
            <a:ext cx="2160240" cy="3308902"/>
          </a:xfrm>
          <a:prstGeom prst="rect">
            <a:avLst/>
          </a:prstGeom>
          <a:noFill/>
        </p:spPr>
      </p:pic>
      <p:pic>
        <p:nvPicPr>
          <p:cNvPr id="39942" name="Picture 6" descr="http://qrcoder.ru/code/?http%3A%2F%2Ffictionbook.ru%2Fauthor%2Fisayi_kalashnikov%2Fjestokiyi_vek%2Fread_online.html&amp;4&amp;0"/>
          <p:cNvPicPr>
            <a:picLocks noChangeAspect="1" noChangeArrowheads="1"/>
          </p:cNvPicPr>
          <p:nvPr/>
        </p:nvPicPr>
        <p:blipFill>
          <a:blip r:embed="rId5" cstate="print"/>
          <a:srcRect/>
          <a:stretch>
            <a:fillRect/>
          </a:stretch>
        </p:blipFill>
        <p:spPr bwMode="auto">
          <a:xfrm>
            <a:off x="3779912" y="5085184"/>
            <a:ext cx="720080" cy="720080"/>
          </a:xfrm>
          <a:prstGeom prst="rect">
            <a:avLst/>
          </a:prstGeom>
          <a:noFill/>
        </p:spPr>
      </p:pic>
      <p:pic>
        <p:nvPicPr>
          <p:cNvPr id="39944" name="Picture 8" descr="http://qrcoder.ru/code/?http%3A%2F%2Faudioknigi.club%2Fkalashnikov-isay-zhestokiy-vek&amp;4&amp;0"/>
          <p:cNvPicPr>
            <a:picLocks noChangeAspect="1" noChangeArrowheads="1"/>
          </p:cNvPicPr>
          <p:nvPr/>
        </p:nvPicPr>
        <p:blipFill>
          <a:blip r:embed="rId6" cstate="print"/>
          <a:srcRect/>
          <a:stretch>
            <a:fillRect/>
          </a:stretch>
        </p:blipFill>
        <p:spPr bwMode="auto">
          <a:xfrm>
            <a:off x="5364088" y="5085184"/>
            <a:ext cx="842020" cy="84202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098" name="Picture 2" descr="https://s.f.kz/prod/514/513655_550.jpg"/>
          <p:cNvPicPr>
            <a:picLocks noChangeAspect="1" noChangeArrowheads="1"/>
          </p:cNvPicPr>
          <p:nvPr/>
        </p:nvPicPr>
        <p:blipFill>
          <a:blip r:embed="rId3" cstate="print"/>
          <a:srcRect/>
          <a:stretch>
            <a:fillRect/>
          </a:stretch>
        </p:blipFill>
        <p:spPr bwMode="auto">
          <a:xfrm>
            <a:off x="395536" y="3068960"/>
            <a:ext cx="2339752" cy="3635208"/>
          </a:xfrm>
          <a:prstGeom prst="rect">
            <a:avLst/>
          </a:prstGeom>
          <a:noFill/>
        </p:spPr>
      </p:pic>
      <p:pic>
        <p:nvPicPr>
          <p:cNvPr id="4100" name="Picture 4" descr="http://il.melimde.com/esmatova-m-t-ma-jan-j-mabaev-audanini-kejbir-toponimikali-atau-v2/file3/3_html_46a7aea3.jpg"/>
          <p:cNvPicPr>
            <a:picLocks noChangeAspect="1" noChangeArrowheads="1"/>
          </p:cNvPicPr>
          <p:nvPr/>
        </p:nvPicPr>
        <p:blipFill>
          <a:blip r:embed="rId4" cstate="print"/>
          <a:srcRect/>
          <a:stretch>
            <a:fillRect/>
          </a:stretch>
        </p:blipFill>
        <p:spPr bwMode="auto">
          <a:xfrm>
            <a:off x="827584" y="260648"/>
            <a:ext cx="1440160" cy="2098060"/>
          </a:xfrm>
          <a:prstGeom prst="rect">
            <a:avLst/>
          </a:prstGeom>
          <a:noFill/>
        </p:spPr>
      </p:pic>
      <p:sp>
        <p:nvSpPr>
          <p:cNvPr id="10" name="Прямоугольник 9"/>
          <p:cNvSpPr/>
          <p:nvPr/>
        </p:nvSpPr>
        <p:spPr>
          <a:xfrm>
            <a:off x="539552" y="2492896"/>
            <a:ext cx="1925960" cy="369332"/>
          </a:xfrm>
          <a:prstGeom prst="rect">
            <a:avLst/>
          </a:prstGeom>
        </p:spPr>
        <p:txBody>
          <a:bodyPr wrap="square">
            <a:spAutoFit/>
          </a:bodyPr>
          <a:lstStyle/>
          <a:p>
            <a:pPr algn="ctr"/>
            <a:r>
              <a:rPr lang="ru-RU" sz="900" dirty="0" err="1"/>
              <a:t>Габит</a:t>
            </a:r>
            <a:r>
              <a:rPr lang="ru-RU" sz="900" dirty="0"/>
              <a:t> </a:t>
            </a:r>
            <a:r>
              <a:rPr lang="ru-RU" sz="900" dirty="0" err="1"/>
              <a:t>Махмутович</a:t>
            </a:r>
            <a:r>
              <a:rPr lang="ru-RU" sz="900" dirty="0"/>
              <a:t> Мусрепов</a:t>
            </a:r>
          </a:p>
          <a:p>
            <a:pPr algn="ctr"/>
            <a:r>
              <a:rPr lang="ru-RU" sz="900" dirty="0"/>
              <a:t>(1902-1985)</a:t>
            </a:r>
          </a:p>
        </p:txBody>
      </p:sp>
      <p:pic>
        <p:nvPicPr>
          <p:cNvPr id="4102" name="Picture 6" descr="http://qrcoder.ru/code/?http%3A%2F%2Fhttp%3A%2F%2Fbooksonline.com.ua%2Fview.php%3Fbook%3D66812&amp;4&amp;0"/>
          <p:cNvPicPr>
            <a:picLocks noChangeAspect="1" noChangeArrowheads="1"/>
          </p:cNvPicPr>
          <p:nvPr/>
        </p:nvPicPr>
        <p:blipFill>
          <a:blip r:embed="rId5" cstate="print"/>
          <a:srcRect/>
          <a:stretch>
            <a:fillRect/>
          </a:stretch>
        </p:blipFill>
        <p:spPr bwMode="auto">
          <a:xfrm>
            <a:off x="3707904" y="5085184"/>
            <a:ext cx="770012" cy="770012"/>
          </a:xfrm>
          <a:prstGeom prst="rect">
            <a:avLst/>
          </a:prstGeom>
          <a:noFill/>
        </p:spPr>
      </p:pic>
      <p:sp>
        <p:nvSpPr>
          <p:cNvPr id="12" name="Прямоугольник 11"/>
          <p:cNvSpPr/>
          <p:nvPr/>
        </p:nvSpPr>
        <p:spPr>
          <a:xfrm>
            <a:off x="3707904" y="548680"/>
            <a:ext cx="4572000" cy="2062103"/>
          </a:xfrm>
          <a:prstGeom prst="rect">
            <a:avLst/>
          </a:prstGeom>
        </p:spPr>
        <p:txBody>
          <a:bodyPr>
            <a:spAutoFit/>
          </a:bodyPr>
          <a:lstStyle/>
          <a:p>
            <a:r>
              <a:rPr lang="ru-RU" sz="1600" dirty="0"/>
              <a:t>    Роман «</a:t>
            </a:r>
            <a:r>
              <a:rPr lang="ru-RU" sz="1600" dirty="0" err="1"/>
              <a:t>Улпан</a:t>
            </a:r>
            <a:r>
              <a:rPr lang="ru-RU" sz="1600" dirty="0"/>
              <a:t> ее имя» охватывает события конца XIX и начала XX века, происходящие в казахском ауле. </a:t>
            </a:r>
          </a:p>
          <a:p>
            <a:r>
              <a:rPr lang="ru-RU" sz="1600" dirty="0"/>
              <a:t>    События эти разворачиваются вокруг главной героини романа – </a:t>
            </a:r>
            <a:r>
              <a:rPr lang="ru-RU" sz="1600" dirty="0" err="1"/>
              <a:t>Улпан</a:t>
            </a:r>
            <a:r>
              <a:rPr lang="ru-RU" sz="1600" dirty="0"/>
              <a:t>, женщины незаурядной натуры, ясного ума, щедрой души.</a:t>
            </a:r>
          </a:p>
          <a:p>
            <a:br>
              <a:rPr lang="ru-RU" sz="1600" dirty="0"/>
            </a:br>
            <a:endParaRPr lang="ru-RU" sz="1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23928" y="476672"/>
            <a:ext cx="4572000" cy="1569660"/>
          </a:xfrm>
          <a:prstGeom prst="rect">
            <a:avLst/>
          </a:prstGeom>
        </p:spPr>
        <p:txBody>
          <a:bodyPr>
            <a:spAutoFit/>
          </a:bodyPr>
          <a:lstStyle/>
          <a:p>
            <a:r>
              <a:rPr lang="ru-RU" sz="1600" dirty="0"/>
              <a:t>     «Памятник Шуге» - одна из лучших повестей </a:t>
            </a:r>
            <a:r>
              <a:rPr lang="ru-RU" sz="1600" dirty="0" err="1"/>
              <a:t>Беимбета</a:t>
            </a:r>
            <a:r>
              <a:rPr lang="ru-RU" sz="1600" dirty="0"/>
              <a:t>  </a:t>
            </a:r>
            <a:r>
              <a:rPr lang="ru-RU" sz="1600" dirty="0" err="1"/>
              <a:t>Майлина</a:t>
            </a:r>
            <a:r>
              <a:rPr lang="ru-RU" sz="1600" dirty="0"/>
              <a:t>, где проявился его талант психолога и певца родной земли. </a:t>
            </a:r>
          </a:p>
          <a:p>
            <a:r>
              <a:rPr lang="ru-RU" sz="1600" dirty="0"/>
              <a:t>      В ней </a:t>
            </a:r>
            <a:r>
              <a:rPr lang="ru-RU" sz="1600" dirty="0" err="1"/>
              <a:t>Майлин</a:t>
            </a:r>
            <a:r>
              <a:rPr lang="ru-RU" sz="1600" dirty="0"/>
              <a:t> реалистично описал судьбу казахской девушки, вынужденной подчиниться обычаям. </a:t>
            </a:r>
          </a:p>
        </p:txBody>
      </p:sp>
      <p:pic>
        <p:nvPicPr>
          <p:cNvPr id="3074" name="Picture 2" descr="https://j.livelib.ru/workpic/1002609410/200/955f/Beimbet_Majlin__Pamyatnik_Shuge.jpg"/>
          <p:cNvPicPr>
            <a:picLocks noChangeAspect="1" noChangeArrowheads="1"/>
          </p:cNvPicPr>
          <p:nvPr/>
        </p:nvPicPr>
        <p:blipFill>
          <a:blip r:embed="rId3" cstate="print"/>
          <a:srcRect/>
          <a:stretch>
            <a:fillRect/>
          </a:stretch>
        </p:blipFill>
        <p:spPr bwMode="auto">
          <a:xfrm>
            <a:off x="395536" y="3429000"/>
            <a:ext cx="2304256" cy="3253696"/>
          </a:xfrm>
          <a:prstGeom prst="rect">
            <a:avLst/>
          </a:prstGeom>
          <a:noFill/>
        </p:spPr>
      </p:pic>
      <p:pic>
        <p:nvPicPr>
          <p:cNvPr id="3076" name="Picture 4"/>
          <p:cNvPicPr>
            <a:picLocks noChangeAspect="1" noChangeArrowheads="1"/>
          </p:cNvPicPr>
          <p:nvPr/>
        </p:nvPicPr>
        <p:blipFill>
          <a:blip r:embed="rId4" cstate="print"/>
          <a:srcRect/>
          <a:stretch>
            <a:fillRect/>
          </a:stretch>
        </p:blipFill>
        <p:spPr bwMode="auto">
          <a:xfrm>
            <a:off x="827584" y="260648"/>
            <a:ext cx="1607443" cy="2168836"/>
          </a:xfrm>
          <a:prstGeom prst="rect">
            <a:avLst/>
          </a:prstGeom>
          <a:noFill/>
          <a:ln w="9525">
            <a:noFill/>
            <a:miter lim="800000"/>
            <a:headEnd/>
            <a:tailEnd/>
          </a:ln>
        </p:spPr>
      </p:pic>
      <p:sp>
        <p:nvSpPr>
          <p:cNvPr id="12" name="Прямоугольник 11"/>
          <p:cNvSpPr/>
          <p:nvPr/>
        </p:nvSpPr>
        <p:spPr>
          <a:xfrm>
            <a:off x="611560" y="2564904"/>
            <a:ext cx="1997968" cy="369332"/>
          </a:xfrm>
          <a:prstGeom prst="rect">
            <a:avLst/>
          </a:prstGeom>
        </p:spPr>
        <p:txBody>
          <a:bodyPr wrap="square">
            <a:spAutoFit/>
          </a:bodyPr>
          <a:lstStyle/>
          <a:p>
            <a:pPr algn="ctr"/>
            <a:r>
              <a:rPr lang="ru-RU" sz="900" dirty="0" err="1"/>
              <a:t>Беимбет</a:t>
            </a:r>
            <a:r>
              <a:rPr lang="ru-RU" sz="900" dirty="0"/>
              <a:t> </a:t>
            </a:r>
            <a:r>
              <a:rPr lang="ru-RU" sz="900" dirty="0" err="1"/>
              <a:t>Майлин</a:t>
            </a:r>
            <a:endParaRPr lang="ru-RU" sz="900" dirty="0"/>
          </a:p>
          <a:p>
            <a:pPr algn="ctr"/>
            <a:r>
              <a:rPr lang="ru-RU" sz="900" dirty="0"/>
              <a:t>(1894-1938)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851920" y="476672"/>
            <a:ext cx="4716016" cy="2308324"/>
          </a:xfrm>
          <a:prstGeom prst="rect">
            <a:avLst/>
          </a:prstGeom>
        </p:spPr>
        <p:txBody>
          <a:bodyPr wrap="square">
            <a:spAutoFit/>
          </a:bodyPr>
          <a:lstStyle/>
          <a:p>
            <a:r>
              <a:rPr lang="ru-RU" sz="1600" dirty="0"/>
              <a:t>     Историко-революционная трилогия А. Нурпеисова «Кровь и пот» охватывает события, происходившие в Казахстане во время первой мировой войны и гражданской войны 1918-1920 гг.</a:t>
            </a:r>
          </a:p>
          <a:p>
            <a:r>
              <a:rPr lang="ru-RU" sz="1600" dirty="0"/>
              <a:t>     В своем романе автор рассказывает о нелегкой жизни рыбаков-казахов, живущих на берегу Аральского моря, о беспощадной эксплуатации их труда, о роли, которую они сыграли в первой мировой и гражданской войнах.</a:t>
            </a:r>
          </a:p>
        </p:txBody>
      </p:sp>
      <p:pic>
        <p:nvPicPr>
          <p:cNvPr id="2050" name="Picture 2" descr="http://fiction-books.ru/img/1017818739.jpg"/>
          <p:cNvPicPr>
            <a:picLocks noChangeAspect="1" noChangeArrowheads="1"/>
          </p:cNvPicPr>
          <p:nvPr/>
        </p:nvPicPr>
        <p:blipFill>
          <a:blip r:embed="rId3" cstate="print"/>
          <a:srcRect/>
          <a:stretch>
            <a:fillRect/>
          </a:stretch>
        </p:blipFill>
        <p:spPr bwMode="auto">
          <a:xfrm>
            <a:off x="467544" y="3284984"/>
            <a:ext cx="2243902" cy="3325191"/>
          </a:xfrm>
          <a:prstGeom prst="rect">
            <a:avLst/>
          </a:prstGeom>
          <a:noFill/>
        </p:spPr>
      </p:pic>
      <p:pic>
        <p:nvPicPr>
          <p:cNvPr id="2052" name="Picture 4" descr="https://sputniknews.kz/images/349/17/3491771.jpg"/>
          <p:cNvPicPr>
            <a:picLocks noChangeAspect="1" noChangeArrowheads="1"/>
          </p:cNvPicPr>
          <p:nvPr/>
        </p:nvPicPr>
        <p:blipFill>
          <a:blip r:embed="rId4" cstate="print"/>
          <a:srcRect/>
          <a:stretch>
            <a:fillRect/>
          </a:stretch>
        </p:blipFill>
        <p:spPr bwMode="auto">
          <a:xfrm>
            <a:off x="827584" y="404664"/>
            <a:ext cx="1534597" cy="1872208"/>
          </a:xfrm>
          <a:prstGeom prst="rect">
            <a:avLst/>
          </a:prstGeom>
          <a:noFill/>
        </p:spPr>
      </p:pic>
      <p:sp>
        <p:nvSpPr>
          <p:cNvPr id="11" name="Прямоугольник 10"/>
          <p:cNvSpPr/>
          <p:nvPr/>
        </p:nvSpPr>
        <p:spPr>
          <a:xfrm>
            <a:off x="539552" y="2564904"/>
            <a:ext cx="2213992" cy="369332"/>
          </a:xfrm>
          <a:prstGeom prst="rect">
            <a:avLst/>
          </a:prstGeom>
        </p:spPr>
        <p:txBody>
          <a:bodyPr wrap="square">
            <a:spAutoFit/>
          </a:bodyPr>
          <a:lstStyle/>
          <a:p>
            <a:pPr algn="ctr"/>
            <a:r>
              <a:rPr lang="ru-RU" sz="900" dirty="0" err="1"/>
              <a:t>Абдижамал</a:t>
            </a:r>
            <a:r>
              <a:rPr lang="ru-RU" sz="900" dirty="0"/>
              <a:t> </a:t>
            </a:r>
            <a:r>
              <a:rPr lang="ru-RU" sz="900" dirty="0" err="1"/>
              <a:t>Каримович</a:t>
            </a:r>
            <a:r>
              <a:rPr lang="ru-RU" sz="900" dirty="0"/>
              <a:t> Нурпеисов</a:t>
            </a:r>
          </a:p>
          <a:p>
            <a:pPr algn="ctr"/>
            <a:r>
              <a:rPr lang="ru-RU" sz="900" dirty="0"/>
              <a:t>(род 1924 г.)</a:t>
            </a:r>
          </a:p>
        </p:txBody>
      </p:sp>
      <p:pic>
        <p:nvPicPr>
          <p:cNvPr id="2054" name="Picture 6" descr="http://qrcoder.ru/code/?http%3A%2F%2Fhttp%3A%2F%2Fbookscafe.net%2Fread%2Fnurpeisov_abdizhamil-krov_i_pot-163398.html%23p1&amp;4&amp;0"/>
          <p:cNvPicPr>
            <a:picLocks noChangeAspect="1" noChangeArrowheads="1"/>
          </p:cNvPicPr>
          <p:nvPr/>
        </p:nvPicPr>
        <p:blipFill>
          <a:blip r:embed="rId5" cstate="print"/>
          <a:srcRect/>
          <a:stretch>
            <a:fillRect/>
          </a:stretch>
        </p:blipFill>
        <p:spPr bwMode="auto">
          <a:xfrm>
            <a:off x="3563888" y="5013176"/>
            <a:ext cx="922412" cy="922412"/>
          </a:xfrm>
          <a:prstGeom prst="rect">
            <a:avLst/>
          </a:prstGeom>
          <a:noFill/>
        </p:spPr>
      </p:pic>
      <p:pic>
        <p:nvPicPr>
          <p:cNvPr id="2056" name="Picture 8" descr="http://qrcoder.ru/code/?http%3A%2F%2Fyandex.kz%2Fvideo%2Fsearch%3FfilmId%3D4751425840862690152%26text%3D%ED%F3%F0%EF%E5%E8%F1%EE%E2%2520%E0%E1%E4%E8%E6%E0%EC%E8%EB%2520%EA%F0%EE%E2%FC%2520%E8%2520%EF%EE%F2%2520%F1%EC%EE%F2%F0%E5%F2%FC%2520%EE%ED%EB%E0%E9%ED%26noreask%3D1%26path%3Dwizard&amp;4&amp;0"/>
          <p:cNvPicPr>
            <a:picLocks noChangeAspect="1" noChangeArrowheads="1"/>
          </p:cNvPicPr>
          <p:nvPr/>
        </p:nvPicPr>
        <p:blipFill>
          <a:blip r:embed="rId6" cstate="print"/>
          <a:srcRect/>
          <a:stretch>
            <a:fillRect/>
          </a:stretch>
        </p:blipFill>
        <p:spPr bwMode="auto">
          <a:xfrm>
            <a:off x="7092280" y="5013176"/>
            <a:ext cx="936104" cy="93610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467544" y="3284984"/>
            <a:ext cx="2232248" cy="3335641"/>
          </a:xfrm>
          <a:prstGeom prst="rect">
            <a:avLst/>
          </a:prstGeom>
          <a:noFill/>
          <a:ln w="9525">
            <a:noFill/>
            <a:miter lim="800000"/>
            <a:headEnd/>
            <a:tailEnd/>
          </a:ln>
        </p:spPr>
      </p:pic>
      <p:sp>
        <p:nvSpPr>
          <p:cNvPr id="9" name="Прямоугольник 8"/>
          <p:cNvSpPr/>
          <p:nvPr/>
        </p:nvSpPr>
        <p:spPr>
          <a:xfrm>
            <a:off x="611560" y="2492896"/>
            <a:ext cx="1584176" cy="369332"/>
          </a:xfrm>
          <a:prstGeom prst="rect">
            <a:avLst/>
          </a:prstGeom>
        </p:spPr>
        <p:txBody>
          <a:bodyPr wrap="square">
            <a:spAutoFit/>
          </a:bodyPr>
          <a:lstStyle/>
          <a:p>
            <a:pPr algn="ctr"/>
            <a:r>
              <a:rPr lang="ru-RU" sz="900" dirty="0" err="1"/>
              <a:t>Ильяс</a:t>
            </a:r>
            <a:r>
              <a:rPr lang="ru-RU" sz="900" dirty="0"/>
              <a:t> </a:t>
            </a:r>
            <a:r>
              <a:rPr lang="ru-RU" sz="900" dirty="0" err="1"/>
              <a:t>Есенберлин</a:t>
            </a:r>
            <a:endParaRPr lang="ru-RU" sz="900" dirty="0"/>
          </a:p>
          <a:p>
            <a:pPr algn="ctr"/>
            <a:r>
              <a:rPr lang="ru-RU" sz="900" dirty="0"/>
              <a:t>(1915-1983)</a:t>
            </a:r>
          </a:p>
        </p:txBody>
      </p:sp>
      <p:pic>
        <p:nvPicPr>
          <p:cNvPr id="1027" name="Picture 3"/>
          <p:cNvPicPr>
            <a:picLocks noChangeAspect="1" noChangeArrowheads="1"/>
          </p:cNvPicPr>
          <p:nvPr/>
        </p:nvPicPr>
        <p:blipFill>
          <a:blip r:embed="rId4" cstate="print"/>
          <a:srcRect/>
          <a:stretch>
            <a:fillRect/>
          </a:stretch>
        </p:blipFill>
        <p:spPr bwMode="auto">
          <a:xfrm>
            <a:off x="611560" y="260649"/>
            <a:ext cx="1584176" cy="2052140"/>
          </a:xfrm>
          <a:prstGeom prst="rect">
            <a:avLst/>
          </a:prstGeom>
          <a:noFill/>
          <a:ln w="9525">
            <a:noFill/>
            <a:miter lim="800000"/>
            <a:headEnd/>
            <a:tailEnd/>
          </a:ln>
        </p:spPr>
      </p:pic>
      <p:sp>
        <p:nvSpPr>
          <p:cNvPr id="11" name="Прямоугольник 10"/>
          <p:cNvSpPr/>
          <p:nvPr/>
        </p:nvSpPr>
        <p:spPr>
          <a:xfrm>
            <a:off x="3347864" y="692696"/>
            <a:ext cx="5112568" cy="3416320"/>
          </a:xfrm>
          <a:prstGeom prst="rect">
            <a:avLst/>
          </a:prstGeom>
        </p:spPr>
        <p:txBody>
          <a:bodyPr wrap="square">
            <a:spAutoFit/>
          </a:bodyPr>
          <a:lstStyle/>
          <a:p>
            <a:r>
              <a:rPr lang="ru-RU" dirty="0"/>
              <a:t>     Трилогия  </a:t>
            </a:r>
            <a:r>
              <a:rPr lang="ru-RU" dirty="0" err="1"/>
              <a:t>Ильяса</a:t>
            </a:r>
            <a:r>
              <a:rPr lang="ru-RU" dirty="0"/>
              <a:t>  </a:t>
            </a:r>
            <a:r>
              <a:rPr lang="ru-RU" dirty="0" err="1"/>
              <a:t>Есенберлина</a:t>
            </a:r>
            <a:r>
              <a:rPr lang="ru-RU" dirty="0"/>
              <a:t>  «Кочевники» - широкое эпическое полотно, воссоздающее историю казахского народа, начиная с XV века и кончая серединой девятнадцатого столетия.</a:t>
            </a:r>
          </a:p>
          <a:p>
            <a:r>
              <a:rPr lang="ru-RU" dirty="0"/>
              <a:t>     Автор впервые в казахской литературе сумел систематизировать отдельные исторические материалы сложнейшего периода расцвета и падения Золотой Орды, отобразил реальный динамизм исторических событий, создал неповторимые образы людей Великой степи той эпохи.</a:t>
            </a:r>
          </a:p>
          <a:p>
            <a:endParaRPr lang="ru-RU" dirty="0"/>
          </a:p>
        </p:txBody>
      </p:sp>
      <p:pic>
        <p:nvPicPr>
          <p:cNvPr id="1029" name="Picture 5" descr="http://qrcoder.ru/code/?http%3A%2F%2Fwww.libtxt.ru%2Fchitat%2Fesenberlin_ilyas%2F16997-kochevniki_1.html&amp;4&amp;0"/>
          <p:cNvPicPr>
            <a:picLocks noChangeAspect="1" noChangeArrowheads="1"/>
          </p:cNvPicPr>
          <p:nvPr/>
        </p:nvPicPr>
        <p:blipFill>
          <a:blip r:embed="rId5" cstate="print"/>
          <a:srcRect/>
          <a:stretch>
            <a:fillRect/>
          </a:stretch>
        </p:blipFill>
        <p:spPr bwMode="auto">
          <a:xfrm>
            <a:off x="3635896" y="5013176"/>
            <a:ext cx="922412" cy="922412"/>
          </a:xfrm>
          <a:prstGeom prst="rect">
            <a:avLst/>
          </a:prstGeom>
          <a:noFill/>
        </p:spPr>
      </p:pic>
      <p:pic>
        <p:nvPicPr>
          <p:cNvPr id="1031" name="Picture 7" descr="http://qrcoder.ru/code/?http%3A%2F%2Fprochtu.ru%2Fuslishu.php%3Favtor%3D2782%26kniga%3D2&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1033" name="Picture 9" descr="http://qrcoder.ru/code/?http%3A%2F%2Fyandex.kz%2Fvideo%2Fsearch%3Fsource%3Dqa%26filmId%3D8434026844197377565%26oo_type%3Dfilm%26text%3D%EA%EE%F7%E5%E2%ED%E8%EA%2520%F4%E8%EB%FC%EC%25202005%26duration%3Dlong&amp;4&amp;0"/>
          <p:cNvPicPr>
            <a:picLocks noChangeAspect="1" noChangeArrowheads="1"/>
          </p:cNvPicPr>
          <p:nvPr/>
        </p:nvPicPr>
        <p:blipFill>
          <a:blip r:embed="rId7" cstate="print"/>
          <a:srcRect/>
          <a:stretch>
            <a:fillRect/>
          </a:stretch>
        </p:blipFill>
        <p:spPr bwMode="auto">
          <a:xfrm>
            <a:off x="7020272" y="5085184"/>
            <a:ext cx="792088" cy="792088"/>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34820" name="AutoShape 4" descr="https://briefly.ru/static/authors_4x_80/golsuorsi.jpg.pagespeed.ce.w1L7XM6bu-.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4822" name="Picture 6" descr="https://pp.userapi.com/c841120/v841120123/106c0/ZN1fFaklCYg.jpg"/>
          <p:cNvPicPr>
            <a:picLocks noChangeAspect="1" noChangeArrowheads="1"/>
          </p:cNvPicPr>
          <p:nvPr/>
        </p:nvPicPr>
        <p:blipFill>
          <a:blip r:embed="rId3" cstate="print"/>
          <a:srcRect/>
          <a:stretch>
            <a:fillRect/>
          </a:stretch>
        </p:blipFill>
        <p:spPr bwMode="auto">
          <a:xfrm>
            <a:off x="971600" y="332656"/>
            <a:ext cx="1435971" cy="1656184"/>
          </a:xfrm>
          <a:prstGeom prst="rect">
            <a:avLst/>
          </a:prstGeom>
          <a:noFill/>
        </p:spPr>
      </p:pic>
      <p:sp>
        <p:nvSpPr>
          <p:cNvPr id="34823" name="Rectangle 7"/>
          <p:cNvSpPr>
            <a:spLocks noChangeArrowheads="1"/>
          </p:cNvSpPr>
          <p:nvPr/>
        </p:nvSpPr>
        <p:spPr bwMode="auto">
          <a:xfrm>
            <a:off x="755576" y="2132856"/>
            <a:ext cx="197971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Джон Голсуорси</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(1867-1933)</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4825" name="Picture 9" descr="http://mywishlist.ru/pic/i/wish/orig/003/843/569.jpeg"/>
          <p:cNvPicPr>
            <a:picLocks noChangeAspect="1" noChangeArrowheads="1"/>
          </p:cNvPicPr>
          <p:nvPr/>
        </p:nvPicPr>
        <p:blipFill>
          <a:blip r:embed="rId4" cstate="print"/>
          <a:srcRect/>
          <a:stretch>
            <a:fillRect/>
          </a:stretch>
        </p:blipFill>
        <p:spPr bwMode="auto">
          <a:xfrm>
            <a:off x="395536" y="3621442"/>
            <a:ext cx="2592288" cy="3064170"/>
          </a:xfrm>
          <a:prstGeom prst="rect">
            <a:avLst/>
          </a:prstGeom>
          <a:noFill/>
        </p:spPr>
      </p:pic>
      <p:sp>
        <p:nvSpPr>
          <p:cNvPr id="16" name="Прямоугольник 15"/>
          <p:cNvSpPr/>
          <p:nvPr/>
        </p:nvSpPr>
        <p:spPr>
          <a:xfrm>
            <a:off x="3419872" y="692696"/>
            <a:ext cx="5004048" cy="3046988"/>
          </a:xfrm>
          <a:prstGeom prst="rect">
            <a:avLst/>
          </a:prstGeom>
        </p:spPr>
        <p:txBody>
          <a:bodyPr wrap="square">
            <a:spAutoFit/>
          </a:bodyPr>
          <a:lstStyle/>
          <a:p>
            <a:r>
              <a:rPr lang="ru-RU" sz="1600" dirty="0"/>
              <a:t>       История семейного клана представителей крупной буржуазии, в чьих судьбах, как в зеркале, отразилась судьба самой Англии на переломном периоде конца XIX — начала XX века.</a:t>
            </a:r>
          </a:p>
          <a:p>
            <a:r>
              <a:rPr lang="ru-RU" sz="1600" dirty="0"/>
              <a:t>       Эпоха модернизма, Первая мировая, «джазовая культура» 20-х гг. — </a:t>
            </a:r>
            <a:r>
              <a:rPr lang="ru-RU" sz="1600"/>
              <a:t>три поколения Форсайтов</a:t>
            </a:r>
            <a:endParaRPr lang="ru-RU" sz="1600" dirty="0"/>
          </a:p>
          <a:p>
            <a:r>
              <a:rPr lang="ru-RU" sz="1600" dirty="0"/>
              <a:t> отражают, кажется, все типы личности этих эпох. Но эта типичность образов героев эпопеи Голсуорси — лишь рамка для действительно интересного, увлекательного повествования о мужчинах и женщинах, любви и измене, ревности и ненависти, дружбе и предательстве</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347864" y="476672"/>
            <a:ext cx="5220072" cy="2800767"/>
          </a:xfrm>
          <a:prstGeom prst="rect">
            <a:avLst/>
          </a:prstGeom>
        </p:spPr>
        <p:txBody>
          <a:bodyPr wrap="square">
            <a:spAutoFit/>
          </a:bodyPr>
          <a:lstStyle/>
          <a:p>
            <a:r>
              <a:rPr lang="ru-RU" sz="1600" dirty="0"/>
              <a:t>         Книга «Моя семья и другие звери» — это юмористическая сага о детстве знаменитого зоолога и писателя на греческом острове Корфу, где его экстравагантная семья провела пять блаженных лет.  </a:t>
            </a:r>
          </a:p>
          <a:p>
            <a:r>
              <a:rPr lang="ru-RU" sz="1600" dirty="0"/>
              <a:t>       Юный </a:t>
            </a:r>
            <a:r>
              <a:rPr lang="ru-RU" sz="1600" dirty="0" err="1"/>
              <a:t>Джеральд</a:t>
            </a:r>
            <a:r>
              <a:rPr lang="ru-RU" sz="1600" dirty="0"/>
              <a:t> Даррелл делает первые открытия в стране насекомых, постоянно увеличивая число домочадцев. Он принимает в свою семью черепашку Ахиллеса, голубя Квазимодо, совенка Улисса и многих, многих других забавных животных, что приводит к большим и маленьким драмам и веселым приключениям.</a:t>
            </a:r>
          </a:p>
        </p:txBody>
      </p:sp>
      <p:pic>
        <p:nvPicPr>
          <p:cNvPr id="79874" name="Picture 2" descr="https://files.adme.ru/files/news/part_190/1907215/moya-semya-i-drugie-728-1539161641.jpg"/>
          <p:cNvPicPr>
            <a:picLocks noChangeAspect="1" noChangeArrowheads="1"/>
          </p:cNvPicPr>
          <p:nvPr/>
        </p:nvPicPr>
        <p:blipFill>
          <a:blip r:embed="rId3" cstate="print"/>
          <a:srcRect/>
          <a:stretch>
            <a:fillRect/>
          </a:stretch>
        </p:blipFill>
        <p:spPr bwMode="auto">
          <a:xfrm>
            <a:off x="395536" y="2924944"/>
            <a:ext cx="2291354" cy="3717032"/>
          </a:xfrm>
          <a:prstGeom prst="rect">
            <a:avLst/>
          </a:prstGeom>
          <a:noFill/>
        </p:spPr>
      </p:pic>
      <p:pic>
        <p:nvPicPr>
          <p:cNvPr id="79876" name="Picture 4" descr="https://gl.weburg.net/00/persons/33/163846/big/617573.jpg"/>
          <p:cNvPicPr>
            <a:picLocks noChangeAspect="1" noChangeArrowheads="1"/>
          </p:cNvPicPr>
          <p:nvPr/>
        </p:nvPicPr>
        <p:blipFill>
          <a:blip r:embed="rId4" cstate="print"/>
          <a:srcRect/>
          <a:stretch>
            <a:fillRect/>
          </a:stretch>
        </p:blipFill>
        <p:spPr bwMode="auto">
          <a:xfrm>
            <a:off x="1043608" y="260647"/>
            <a:ext cx="1152128" cy="1673329"/>
          </a:xfrm>
          <a:prstGeom prst="rect">
            <a:avLst/>
          </a:prstGeom>
          <a:noFill/>
        </p:spPr>
      </p:pic>
      <p:sp>
        <p:nvSpPr>
          <p:cNvPr id="11" name="Прямоугольник 10"/>
          <p:cNvSpPr/>
          <p:nvPr/>
        </p:nvSpPr>
        <p:spPr>
          <a:xfrm>
            <a:off x="467544" y="1988840"/>
            <a:ext cx="2141984" cy="369332"/>
          </a:xfrm>
          <a:prstGeom prst="rect">
            <a:avLst/>
          </a:prstGeom>
        </p:spPr>
        <p:txBody>
          <a:bodyPr wrap="square">
            <a:spAutoFit/>
          </a:bodyPr>
          <a:lstStyle/>
          <a:p>
            <a:pPr algn="ctr"/>
            <a:r>
              <a:rPr lang="ru-RU" sz="900" dirty="0" err="1"/>
              <a:t>Джеральд</a:t>
            </a:r>
            <a:r>
              <a:rPr lang="ru-RU" sz="900" dirty="0"/>
              <a:t> Даррелл</a:t>
            </a:r>
          </a:p>
          <a:p>
            <a:pPr algn="ctr"/>
            <a:r>
              <a:rPr lang="ru-RU" sz="900" dirty="0"/>
              <a:t>(1925-1995)</a:t>
            </a:r>
          </a:p>
        </p:txBody>
      </p:sp>
      <p:pic>
        <p:nvPicPr>
          <p:cNvPr id="79878" name="Picture 6" descr="http://qrcoder.ru/code/?http%3A%2F%2Flibrebook.me%2Fmy_family_and_other_animals%2Fvol1%2F1&amp;4&amp;0"/>
          <p:cNvPicPr>
            <a:picLocks noChangeAspect="1" noChangeArrowheads="1"/>
          </p:cNvPicPr>
          <p:nvPr/>
        </p:nvPicPr>
        <p:blipFill>
          <a:blip r:embed="rId5" cstate="print"/>
          <a:srcRect/>
          <a:stretch>
            <a:fillRect/>
          </a:stretch>
        </p:blipFill>
        <p:spPr bwMode="auto">
          <a:xfrm>
            <a:off x="3779912" y="5013176"/>
            <a:ext cx="842020" cy="842020"/>
          </a:xfrm>
          <a:prstGeom prst="rect">
            <a:avLst/>
          </a:prstGeom>
          <a:noFill/>
        </p:spPr>
      </p:pic>
      <p:pic>
        <p:nvPicPr>
          <p:cNvPr id="79880" name="Picture 8" descr="http://qrcoder.ru/code/?http%3A%2F%2F%2Faudioknigi.club%2Fdarrell-dzherald-moya-semya-i-drugie-zveri&amp;4&amp;0"/>
          <p:cNvPicPr>
            <a:picLocks noChangeAspect="1" noChangeArrowheads="1"/>
          </p:cNvPicPr>
          <p:nvPr/>
        </p:nvPicPr>
        <p:blipFill>
          <a:blip r:embed="rId6" cstate="print"/>
          <a:srcRect/>
          <a:stretch>
            <a:fillRect/>
          </a:stretch>
        </p:blipFill>
        <p:spPr bwMode="auto">
          <a:xfrm>
            <a:off x="5292080" y="5071492"/>
            <a:ext cx="792088" cy="792088"/>
          </a:xfrm>
          <a:prstGeom prst="rect">
            <a:avLst/>
          </a:prstGeom>
          <a:noFill/>
        </p:spPr>
      </p:pic>
      <p:pic>
        <p:nvPicPr>
          <p:cNvPr id="79882" name="Picture 10" descr="http://qrcoder.ru/code/?http%3A%2F%2F%2Flordfilm.tv%2F38377-moja-semja-i-drugie-zveri-2005.html&amp;4&amp;0"/>
          <p:cNvPicPr>
            <a:picLocks noChangeAspect="1" noChangeArrowheads="1"/>
          </p:cNvPicPr>
          <p:nvPr/>
        </p:nvPicPr>
        <p:blipFill>
          <a:blip r:embed="rId7" cstate="print"/>
          <a:srcRect/>
          <a:stretch>
            <a:fillRect/>
          </a:stretch>
        </p:blipFill>
        <p:spPr bwMode="auto">
          <a:xfrm>
            <a:off x="6948264" y="5063108"/>
            <a:ext cx="936104" cy="936104"/>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3794" name="Picture 2" descr="http://www.epwr.ru/quotauthor/234/7.jpg"/>
          <p:cNvPicPr>
            <a:picLocks noChangeAspect="1" noChangeArrowheads="1"/>
          </p:cNvPicPr>
          <p:nvPr/>
        </p:nvPicPr>
        <p:blipFill>
          <a:blip r:embed="rId3" cstate="print"/>
          <a:srcRect/>
          <a:stretch>
            <a:fillRect/>
          </a:stretch>
        </p:blipFill>
        <p:spPr bwMode="auto">
          <a:xfrm>
            <a:off x="827584" y="332656"/>
            <a:ext cx="1445200" cy="1944216"/>
          </a:xfrm>
          <a:prstGeom prst="rect">
            <a:avLst/>
          </a:prstGeom>
          <a:noFill/>
        </p:spPr>
      </p:pic>
      <p:sp>
        <p:nvSpPr>
          <p:cNvPr id="33795" name="Rectangle 3"/>
          <p:cNvSpPr>
            <a:spLocks noChangeArrowheads="1"/>
          </p:cNvSpPr>
          <p:nvPr/>
        </p:nvSpPr>
        <p:spPr bwMode="auto">
          <a:xfrm>
            <a:off x="395536" y="2492896"/>
            <a:ext cx="20882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Маргарет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Манерлин</a:t>
            </a: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Митчелл</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(1900-1949)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3797" name="Picture 5" descr="https://s3-goods.ozstatic.by/200/605/475/10/10475605_0.jpg"/>
          <p:cNvPicPr>
            <a:picLocks noChangeAspect="1" noChangeArrowheads="1"/>
          </p:cNvPicPr>
          <p:nvPr/>
        </p:nvPicPr>
        <p:blipFill>
          <a:blip r:embed="rId4" cstate="print"/>
          <a:srcRect/>
          <a:stretch>
            <a:fillRect/>
          </a:stretch>
        </p:blipFill>
        <p:spPr bwMode="auto">
          <a:xfrm>
            <a:off x="395536" y="4221088"/>
            <a:ext cx="2232248" cy="2419351"/>
          </a:xfrm>
          <a:prstGeom prst="rect">
            <a:avLst/>
          </a:prstGeom>
          <a:noFill/>
        </p:spPr>
      </p:pic>
      <p:sp>
        <p:nvSpPr>
          <p:cNvPr id="14" name="Прямоугольник 13"/>
          <p:cNvSpPr/>
          <p:nvPr/>
        </p:nvSpPr>
        <p:spPr>
          <a:xfrm>
            <a:off x="3491880" y="620688"/>
            <a:ext cx="4788024" cy="3046988"/>
          </a:xfrm>
          <a:prstGeom prst="rect">
            <a:avLst/>
          </a:prstGeom>
        </p:spPr>
        <p:txBody>
          <a:bodyPr wrap="square">
            <a:spAutoFit/>
          </a:bodyPr>
          <a:lstStyle/>
          <a:p>
            <a:r>
              <a:rPr lang="ru-RU" sz="1600" dirty="0"/>
              <a:t>       "Унесенные ветром" - единственный роман Маргарет Митчелл. Ее жизнь рано оборвалась из-за трагической случайности, но образам </a:t>
            </a:r>
            <a:r>
              <a:rPr lang="ru-RU" sz="1600" dirty="0" err="1"/>
              <a:t>Скарлетт</a:t>
            </a:r>
            <a:r>
              <a:rPr lang="ru-RU" sz="1600" dirty="0"/>
              <a:t> О</a:t>
            </a:r>
            <a:r>
              <a:rPr lang="en-US" sz="1600" dirty="0"/>
              <a:t>’</a:t>
            </a:r>
            <a:r>
              <a:rPr lang="ru-RU" sz="1600" dirty="0" err="1"/>
              <a:t>Хара</a:t>
            </a:r>
            <a:r>
              <a:rPr lang="ru-RU" sz="1600" dirty="0"/>
              <a:t> и </a:t>
            </a:r>
            <a:r>
              <a:rPr lang="ru-RU" sz="1600" dirty="0" err="1"/>
              <a:t>Ретта</a:t>
            </a:r>
            <a:r>
              <a:rPr lang="ru-RU" sz="1600" dirty="0"/>
              <a:t> </a:t>
            </a:r>
            <a:r>
              <a:rPr lang="ru-RU" sz="1600" dirty="0" err="1"/>
              <a:t>Батлера</a:t>
            </a:r>
            <a:r>
              <a:rPr lang="ru-RU" sz="1600" dirty="0"/>
              <a:t>, рожденным воображением "маленькой смелой женщины" - как называли писательницу американские критики, - суждено жить вечно. </a:t>
            </a:r>
          </a:p>
          <a:p>
            <a:r>
              <a:rPr lang="ru-RU" sz="1600" dirty="0"/>
              <a:t>      Это книга о любви и о войне, о предательстве и верности, о жестокости и о красоте самой жизни.   </a:t>
            </a:r>
          </a:p>
          <a:p>
            <a:r>
              <a:rPr lang="ru-RU" sz="1600" dirty="0"/>
              <a:t>     Это одна из тех книг, к которым возвращаешься снова и снова спустя годы и испытываешь радость от встречи...</a:t>
            </a:r>
          </a:p>
        </p:txBody>
      </p:sp>
      <p:pic>
        <p:nvPicPr>
          <p:cNvPr id="33799" name="Picture 7" descr="http://qrcoder.ru/code/?http%3A%2F%2Fknizhnik.org%2Fmargaret-mitchell%2Funesennye-vetrom%2F1&amp;4&amp;0"/>
          <p:cNvPicPr>
            <a:picLocks noChangeAspect="1" noChangeArrowheads="1"/>
          </p:cNvPicPr>
          <p:nvPr/>
        </p:nvPicPr>
        <p:blipFill>
          <a:blip r:embed="rId5" cstate="print"/>
          <a:srcRect/>
          <a:stretch>
            <a:fillRect/>
          </a:stretch>
        </p:blipFill>
        <p:spPr bwMode="auto">
          <a:xfrm>
            <a:off x="3635896" y="5085184"/>
            <a:ext cx="864096" cy="864096"/>
          </a:xfrm>
          <a:prstGeom prst="rect">
            <a:avLst/>
          </a:prstGeom>
          <a:noFill/>
        </p:spPr>
      </p:pic>
      <p:pic>
        <p:nvPicPr>
          <p:cNvPr id="33801" name="Picture 9" descr="http://qrcoder.ru/code/?http%3A%2F%2Faudioknigi.club%2Fmargaret-mitchell-unesennye-vetrom&amp;4&amp;0"/>
          <p:cNvPicPr>
            <a:picLocks noChangeAspect="1" noChangeArrowheads="1"/>
          </p:cNvPicPr>
          <p:nvPr/>
        </p:nvPicPr>
        <p:blipFill>
          <a:blip r:embed="rId6" cstate="print"/>
          <a:srcRect/>
          <a:stretch>
            <a:fillRect/>
          </a:stretch>
        </p:blipFill>
        <p:spPr bwMode="auto">
          <a:xfrm>
            <a:off x="5292080" y="5013176"/>
            <a:ext cx="936104" cy="936104"/>
          </a:xfrm>
          <a:prstGeom prst="rect">
            <a:avLst/>
          </a:prstGeom>
          <a:noFill/>
        </p:spPr>
      </p:pic>
      <p:pic>
        <p:nvPicPr>
          <p:cNvPr id="33803" name="Picture 11" descr="http://qrcoder.ru/code/?http%3A%2F%2Fkinogo.by%2F8226-gone-with-the-wind_1939.html&amp;4&amp;0"/>
          <p:cNvPicPr>
            <a:picLocks noChangeAspect="1" noChangeArrowheads="1"/>
          </p:cNvPicPr>
          <p:nvPr/>
        </p:nvPicPr>
        <p:blipFill>
          <a:blip r:embed="rId7" cstate="print"/>
          <a:srcRect/>
          <a:stretch>
            <a:fillRect/>
          </a:stretch>
        </p:blipFill>
        <p:spPr bwMode="auto">
          <a:xfrm>
            <a:off x="7020272" y="5085184"/>
            <a:ext cx="864096" cy="864096"/>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2770" name="Picture 2" descr="https://cdn.fishki.net/upload/post/2016/05/24/1960655/tn/8e48895fb3324a35e88844c08973e818.jpg"/>
          <p:cNvPicPr>
            <a:picLocks noChangeAspect="1" noChangeArrowheads="1"/>
          </p:cNvPicPr>
          <p:nvPr/>
        </p:nvPicPr>
        <p:blipFill>
          <a:blip r:embed="rId3" cstate="print"/>
          <a:srcRect/>
          <a:stretch>
            <a:fillRect/>
          </a:stretch>
        </p:blipFill>
        <p:spPr bwMode="auto">
          <a:xfrm>
            <a:off x="755576" y="332656"/>
            <a:ext cx="1584176" cy="2017845"/>
          </a:xfrm>
          <a:prstGeom prst="rect">
            <a:avLst/>
          </a:prstGeom>
          <a:noFill/>
        </p:spPr>
      </p:pic>
      <p:pic>
        <p:nvPicPr>
          <p:cNvPr id="32774" name="Picture 6" descr="https://s5-goods.ozstatic.by/2000/608/471/10/10471608_0.jpg"/>
          <p:cNvPicPr>
            <a:picLocks noChangeAspect="1" noChangeArrowheads="1"/>
          </p:cNvPicPr>
          <p:nvPr/>
        </p:nvPicPr>
        <p:blipFill>
          <a:blip r:embed="rId4" cstate="print"/>
          <a:srcRect/>
          <a:stretch>
            <a:fillRect/>
          </a:stretch>
        </p:blipFill>
        <p:spPr bwMode="auto">
          <a:xfrm>
            <a:off x="251520" y="4005064"/>
            <a:ext cx="2647502" cy="2636912"/>
          </a:xfrm>
          <a:prstGeom prst="rect">
            <a:avLst/>
          </a:prstGeom>
          <a:noFill/>
        </p:spPr>
      </p:pic>
      <p:sp>
        <p:nvSpPr>
          <p:cNvPr id="32775" name="Rectangle 7"/>
          <p:cNvSpPr>
            <a:spLocks noChangeArrowheads="1"/>
          </p:cNvSpPr>
          <p:nvPr/>
        </p:nvSpPr>
        <p:spPr bwMode="auto">
          <a:xfrm>
            <a:off x="179512" y="2492896"/>
            <a:ext cx="27718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Михаил Александрович Шолохов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(1905-1984)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Прямоугольник 14"/>
          <p:cNvSpPr/>
          <p:nvPr/>
        </p:nvSpPr>
        <p:spPr>
          <a:xfrm>
            <a:off x="3347864" y="260648"/>
            <a:ext cx="5076056" cy="3600986"/>
          </a:xfrm>
          <a:prstGeom prst="rect">
            <a:avLst/>
          </a:prstGeom>
        </p:spPr>
        <p:txBody>
          <a:bodyPr wrap="square">
            <a:spAutoFit/>
          </a:bodyPr>
          <a:lstStyle/>
          <a:p>
            <a:r>
              <a:rPr lang="ru-RU" sz="1600" dirty="0"/>
              <a:t>        Грандиозный роман великого мастера, переведенный на многие языки, и удостоившийся Нобелевской премии.</a:t>
            </a:r>
          </a:p>
          <a:p>
            <a:r>
              <a:rPr lang="ru-RU" sz="1600" dirty="0"/>
              <a:t>       Роман дает  яркую панораму казачьего уклада, показывает болезненную ломку старинных устоев в напряженном XX веке. Революция, гражданская война, уменьшение влияния церкви сами по себе интереснейшие исторические явления.</a:t>
            </a:r>
          </a:p>
          <a:p>
            <a:r>
              <a:rPr lang="ru-RU" sz="1600" dirty="0"/>
              <a:t>       Но если на их фоне рассматриваются бытовые трудности, семейные неурядицы, любовные интриги героев, то произведение, как говорится, обречено на вечный успех.</a:t>
            </a:r>
          </a:p>
          <a:p>
            <a:br>
              <a:rPr lang="ru-RU" dirty="0"/>
            </a:br>
            <a:endParaRPr lang="ru-RU" dirty="0"/>
          </a:p>
        </p:txBody>
      </p:sp>
      <p:pic>
        <p:nvPicPr>
          <p:cNvPr id="32777" name="Picture 9" descr="http://qrcoder.ru/code/?http%3A%2F%2Fbooksonline.com.ua%2Fview.php%3Fbook%3D33059&amp;4&amp;0"/>
          <p:cNvPicPr>
            <a:picLocks noChangeAspect="1" noChangeArrowheads="1"/>
          </p:cNvPicPr>
          <p:nvPr/>
        </p:nvPicPr>
        <p:blipFill>
          <a:blip r:embed="rId5" cstate="print"/>
          <a:srcRect/>
          <a:stretch>
            <a:fillRect/>
          </a:stretch>
        </p:blipFill>
        <p:spPr bwMode="auto">
          <a:xfrm>
            <a:off x="3635896" y="5013176"/>
            <a:ext cx="864096" cy="864096"/>
          </a:xfrm>
          <a:prstGeom prst="rect">
            <a:avLst/>
          </a:prstGeom>
          <a:noFill/>
        </p:spPr>
      </p:pic>
      <p:pic>
        <p:nvPicPr>
          <p:cNvPr id="32779" name="Picture 11" descr="http://qrcoder.ru/code/?http%3A%2F%2Faudioknigi.club%2Fsholohov-ma-tihiy-don&amp;4&amp;0"/>
          <p:cNvPicPr>
            <a:picLocks noChangeAspect="1" noChangeArrowheads="1"/>
          </p:cNvPicPr>
          <p:nvPr/>
        </p:nvPicPr>
        <p:blipFill>
          <a:blip r:embed="rId6" cstate="print"/>
          <a:srcRect/>
          <a:stretch>
            <a:fillRect/>
          </a:stretch>
        </p:blipFill>
        <p:spPr bwMode="auto">
          <a:xfrm>
            <a:off x="5364088" y="5013176"/>
            <a:ext cx="936104" cy="936104"/>
          </a:xfrm>
          <a:prstGeom prst="rect">
            <a:avLst/>
          </a:prstGeom>
          <a:noFill/>
        </p:spPr>
      </p:pic>
      <p:pic>
        <p:nvPicPr>
          <p:cNvPr id="32781" name="Picture 13" descr="http://qrcoder.ru/code/?http%3A%2F%2Fwww.youtube.com%2Fwatch%3Fv%3DDGnJieYw9a4&amp;4&amp;0"/>
          <p:cNvPicPr>
            <a:picLocks noChangeAspect="1" noChangeArrowheads="1"/>
          </p:cNvPicPr>
          <p:nvPr/>
        </p:nvPicPr>
        <p:blipFill>
          <a:blip r:embed="rId7" cstate="print"/>
          <a:srcRect/>
          <a:stretch>
            <a:fillRect/>
          </a:stretch>
        </p:blipFill>
        <p:spPr bwMode="auto">
          <a:xfrm>
            <a:off x="7020272" y="5013176"/>
            <a:ext cx="864096" cy="864096"/>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243408"/>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1746" name="Picture 2" descr="http://fiction-books.ru/img/1019397912.jpg"/>
          <p:cNvPicPr>
            <a:picLocks noChangeAspect="1" noChangeArrowheads="1"/>
          </p:cNvPicPr>
          <p:nvPr/>
        </p:nvPicPr>
        <p:blipFill>
          <a:blip r:embed="rId3" cstate="print"/>
          <a:srcRect/>
          <a:stretch>
            <a:fillRect/>
          </a:stretch>
        </p:blipFill>
        <p:spPr bwMode="auto">
          <a:xfrm>
            <a:off x="539552" y="3356992"/>
            <a:ext cx="2128197" cy="3312368"/>
          </a:xfrm>
          <a:prstGeom prst="rect">
            <a:avLst/>
          </a:prstGeom>
          <a:noFill/>
        </p:spPr>
      </p:pic>
      <p:pic>
        <p:nvPicPr>
          <p:cNvPr id="31748" name="Picture 4" descr="http://zarlib.ru/wp-content/uploads/2018/03/zhyul-gabriel-vern-_5_.jpg"/>
          <p:cNvPicPr>
            <a:picLocks noChangeAspect="1" noChangeArrowheads="1"/>
          </p:cNvPicPr>
          <p:nvPr/>
        </p:nvPicPr>
        <p:blipFill>
          <a:blip r:embed="rId4" cstate="print"/>
          <a:srcRect/>
          <a:stretch>
            <a:fillRect/>
          </a:stretch>
        </p:blipFill>
        <p:spPr bwMode="auto">
          <a:xfrm>
            <a:off x="755576" y="332656"/>
            <a:ext cx="1512168" cy="2172482"/>
          </a:xfrm>
          <a:prstGeom prst="rect">
            <a:avLst/>
          </a:prstGeom>
          <a:noFill/>
        </p:spPr>
      </p:pic>
      <p:sp>
        <p:nvSpPr>
          <p:cNvPr id="13" name="Прямоугольник 12"/>
          <p:cNvSpPr/>
          <p:nvPr/>
        </p:nvSpPr>
        <p:spPr>
          <a:xfrm>
            <a:off x="1043608" y="2708920"/>
            <a:ext cx="917848" cy="369332"/>
          </a:xfrm>
          <a:prstGeom prst="rect">
            <a:avLst/>
          </a:prstGeom>
        </p:spPr>
        <p:txBody>
          <a:bodyPr wrap="square">
            <a:spAutoFit/>
          </a:bodyPr>
          <a:lstStyle/>
          <a:p>
            <a:pPr algn="ctr"/>
            <a:r>
              <a:rPr lang="ru-RU" sz="900" dirty="0" err="1"/>
              <a:t>Жюль</a:t>
            </a:r>
            <a:r>
              <a:rPr lang="ru-RU" sz="900" dirty="0"/>
              <a:t> Верн</a:t>
            </a:r>
          </a:p>
          <a:p>
            <a:pPr algn="ctr"/>
            <a:r>
              <a:rPr lang="ru-RU" sz="900" dirty="0"/>
              <a:t>(1828-1905)</a:t>
            </a:r>
          </a:p>
        </p:txBody>
      </p:sp>
      <p:sp>
        <p:nvSpPr>
          <p:cNvPr id="14" name="Прямоугольник 13"/>
          <p:cNvSpPr/>
          <p:nvPr/>
        </p:nvSpPr>
        <p:spPr>
          <a:xfrm>
            <a:off x="3491880" y="476672"/>
            <a:ext cx="4788024" cy="2339102"/>
          </a:xfrm>
          <a:prstGeom prst="rect">
            <a:avLst/>
          </a:prstGeom>
        </p:spPr>
        <p:txBody>
          <a:bodyPr wrap="square">
            <a:spAutoFit/>
          </a:bodyPr>
          <a:lstStyle/>
          <a:p>
            <a:r>
              <a:rPr lang="ru-RU" dirty="0"/>
              <a:t>     </a:t>
            </a:r>
            <a:r>
              <a:rPr lang="ru-RU" sz="1600" dirty="0"/>
              <a:t>"Дети капитана Гранта" - один из лучших романов выдающегося французского писателя </a:t>
            </a:r>
            <a:r>
              <a:rPr lang="ru-RU" sz="1600" dirty="0" err="1"/>
              <a:t>Жюля</a:t>
            </a:r>
            <a:r>
              <a:rPr lang="ru-RU" sz="1600" dirty="0"/>
              <a:t> Верна, замечательный образец классического произведения юношеской литературы.</a:t>
            </a:r>
          </a:p>
          <a:p>
            <a:r>
              <a:rPr lang="ru-RU" sz="1600" dirty="0"/>
              <a:t>        Из книги читатель узнает об удивительных приключениях, которые произошли с героями романа во время их необыкновенных путешествий по Южной Америке, Австралии и другим местам, куда они попадали в поисках капитана Гранта.</a:t>
            </a:r>
          </a:p>
        </p:txBody>
      </p:sp>
      <p:pic>
        <p:nvPicPr>
          <p:cNvPr id="31750" name="Picture 6" descr="http://qrcoder.ru/code/?http%3A%2F%2Fonline-knigi.com%2Fpage%2F29368&amp;4&amp;0"/>
          <p:cNvPicPr>
            <a:picLocks noChangeAspect="1" noChangeArrowheads="1"/>
          </p:cNvPicPr>
          <p:nvPr/>
        </p:nvPicPr>
        <p:blipFill>
          <a:blip r:embed="rId5" cstate="print"/>
          <a:srcRect/>
          <a:stretch>
            <a:fillRect/>
          </a:stretch>
        </p:blipFill>
        <p:spPr bwMode="auto">
          <a:xfrm>
            <a:off x="3707904" y="4797152"/>
            <a:ext cx="864096" cy="864096"/>
          </a:xfrm>
          <a:prstGeom prst="rect">
            <a:avLst/>
          </a:prstGeom>
          <a:noFill/>
        </p:spPr>
      </p:pic>
      <p:pic>
        <p:nvPicPr>
          <p:cNvPr id="31752" name="Picture 8" descr="http://qrcoder.ru/code/?http%3A%2F%2Faudioknigi.club%2Fvern-zhyul-deti-kapitana-grantachitaet-yuriy-zaborovskiy&amp;4&amp;0"/>
          <p:cNvPicPr>
            <a:picLocks noChangeAspect="1" noChangeArrowheads="1"/>
          </p:cNvPicPr>
          <p:nvPr/>
        </p:nvPicPr>
        <p:blipFill>
          <a:blip r:embed="rId6" cstate="print"/>
          <a:srcRect/>
          <a:stretch>
            <a:fillRect/>
          </a:stretch>
        </p:blipFill>
        <p:spPr bwMode="auto">
          <a:xfrm>
            <a:off x="5364088" y="4797152"/>
            <a:ext cx="864096" cy="864096"/>
          </a:xfrm>
          <a:prstGeom prst="rect">
            <a:avLst/>
          </a:prstGeom>
          <a:noFill/>
        </p:spPr>
      </p:pic>
      <p:pic>
        <p:nvPicPr>
          <p:cNvPr id="31754" name="Picture 10" descr="http://qrcoder.ru/code/?http%3A%2F%2Fonlinefilm-hd.com%2Fload%2Fserialy%2Fv_poiskakh_kapitana_granta_1985%2F1-1-0-3370&amp;4&amp;0"/>
          <p:cNvPicPr>
            <a:picLocks noChangeAspect="1" noChangeArrowheads="1"/>
          </p:cNvPicPr>
          <p:nvPr/>
        </p:nvPicPr>
        <p:blipFill>
          <a:blip r:embed="rId7" cstate="print"/>
          <a:srcRect/>
          <a:stretch>
            <a:fillRect/>
          </a:stretch>
        </p:blipFill>
        <p:spPr bwMode="auto">
          <a:xfrm>
            <a:off x="6948264" y="4797152"/>
            <a:ext cx="864096" cy="86409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4716016" y="404664"/>
            <a:ext cx="4032448" cy="3539430"/>
          </a:xfrm>
          <a:prstGeom prst="rect">
            <a:avLst/>
          </a:prstGeom>
        </p:spPr>
        <p:txBody>
          <a:bodyPr wrap="square">
            <a:spAutoFit/>
          </a:bodyPr>
          <a:lstStyle/>
          <a:p>
            <a:br>
              <a:rPr lang="ru-RU" sz="1600" dirty="0"/>
            </a:br>
            <a:r>
              <a:rPr lang="ru-RU" sz="1600" dirty="0"/>
              <a:t>        «Я из огненной деревни…» — документальная трагедия, книга-память, живой голос людей, которые были сожжены, убиты вместе с семьями, вместе со всей деревней в годы Великой Отечественной войны и которые — живут. </a:t>
            </a:r>
          </a:p>
          <a:p>
            <a:r>
              <a:rPr lang="ru-RU" sz="1600" dirty="0"/>
              <a:t>        Эта книга о фашистском геноциде, который не должен повториться.</a:t>
            </a:r>
          </a:p>
          <a:p>
            <a:r>
              <a:rPr lang="ru-RU" sz="1600" dirty="0"/>
              <a:t>       Вам будет страшно читать это. Вам будет невозможно читать это…</a:t>
            </a:r>
          </a:p>
          <a:p>
            <a:endParaRPr lang="ru-RU" sz="1600" dirty="0"/>
          </a:p>
          <a:p>
            <a:br>
              <a:rPr lang="ru-RU" sz="1600" dirty="0"/>
            </a:br>
            <a:endParaRPr lang="ru-RU" sz="1600" dirty="0"/>
          </a:p>
        </p:txBody>
      </p:sp>
      <p:pic>
        <p:nvPicPr>
          <p:cNvPr id="27649" name="Picture 1"/>
          <p:cNvPicPr>
            <a:picLocks noChangeAspect="1" noChangeArrowheads="1"/>
          </p:cNvPicPr>
          <p:nvPr/>
        </p:nvPicPr>
        <p:blipFill>
          <a:blip r:embed="rId3" cstate="print"/>
          <a:srcRect/>
          <a:stretch>
            <a:fillRect/>
          </a:stretch>
        </p:blipFill>
        <p:spPr bwMode="auto">
          <a:xfrm>
            <a:off x="251520" y="332656"/>
            <a:ext cx="1224136" cy="1571084"/>
          </a:xfrm>
          <a:prstGeom prst="rect">
            <a:avLst/>
          </a:prstGeom>
          <a:noFill/>
          <a:ln w="9525">
            <a:noFill/>
            <a:miter lim="800000"/>
            <a:headEnd/>
            <a:tailEnd/>
          </a:ln>
        </p:spPr>
      </p:pic>
      <p:pic>
        <p:nvPicPr>
          <p:cNvPr id="27650" name="Picture 2"/>
          <p:cNvPicPr>
            <a:picLocks noChangeAspect="1" noChangeArrowheads="1"/>
          </p:cNvPicPr>
          <p:nvPr/>
        </p:nvPicPr>
        <p:blipFill>
          <a:blip r:embed="rId4" cstate="print"/>
          <a:srcRect/>
          <a:stretch>
            <a:fillRect/>
          </a:stretch>
        </p:blipFill>
        <p:spPr bwMode="auto">
          <a:xfrm>
            <a:off x="1691680" y="332656"/>
            <a:ext cx="1080120" cy="1584176"/>
          </a:xfrm>
          <a:prstGeom prst="rect">
            <a:avLst/>
          </a:prstGeom>
          <a:noFill/>
          <a:ln w="9525">
            <a:noFill/>
            <a:miter lim="800000"/>
            <a:headEnd/>
            <a:tailEnd/>
          </a:ln>
        </p:spPr>
      </p:pic>
      <p:pic>
        <p:nvPicPr>
          <p:cNvPr id="27651" name="Picture 3"/>
          <p:cNvPicPr>
            <a:picLocks noChangeAspect="1" noChangeArrowheads="1"/>
          </p:cNvPicPr>
          <p:nvPr/>
        </p:nvPicPr>
        <p:blipFill>
          <a:blip r:embed="rId5" cstate="print"/>
          <a:srcRect/>
          <a:stretch>
            <a:fillRect/>
          </a:stretch>
        </p:blipFill>
        <p:spPr bwMode="auto">
          <a:xfrm>
            <a:off x="2987824" y="332657"/>
            <a:ext cx="1152128" cy="1584176"/>
          </a:xfrm>
          <a:prstGeom prst="rect">
            <a:avLst/>
          </a:prstGeom>
          <a:noFill/>
          <a:ln w="9525">
            <a:noFill/>
            <a:miter lim="800000"/>
            <a:headEnd/>
            <a:tailEnd/>
          </a:ln>
        </p:spPr>
      </p:pic>
      <p:sp>
        <p:nvSpPr>
          <p:cNvPr id="27652" name="Rectangle 4"/>
          <p:cNvSpPr>
            <a:spLocks noChangeArrowheads="1"/>
          </p:cNvSpPr>
          <p:nvPr/>
        </p:nvSpPr>
        <p:spPr bwMode="auto">
          <a:xfrm>
            <a:off x="0" y="1916832"/>
            <a:ext cx="169168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Алесь Михайлович Адамович</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(1927-1994)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7653" name="Rectangle 5"/>
          <p:cNvSpPr>
            <a:spLocks noChangeArrowheads="1"/>
          </p:cNvSpPr>
          <p:nvPr/>
        </p:nvSpPr>
        <p:spPr bwMode="auto">
          <a:xfrm>
            <a:off x="1619672" y="1988840"/>
            <a:ext cx="125963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Янка Брыль</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(1917-2006)</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7654" name="Rectangle 6"/>
          <p:cNvSpPr>
            <a:spLocks noChangeArrowheads="1"/>
          </p:cNvSpPr>
          <p:nvPr/>
        </p:nvSpPr>
        <p:spPr bwMode="auto">
          <a:xfrm>
            <a:off x="2987824" y="1988840"/>
            <a:ext cx="1259632" cy="5078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Владимир Андреевич Колесник</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(1922-1994)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27656" name="Picture 8" descr="http://www.audiobook24.ru/_ld/35/24373033.jpg"/>
          <p:cNvPicPr>
            <a:picLocks noChangeAspect="1" noChangeArrowheads="1"/>
          </p:cNvPicPr>
          <p:nvPr/>
        </p:nvPicPr>
        <p:blipFill>
          <a:blip r:embed="rId6" cstate="print"/>
          <a:srcRect/>
          <a:stretch>
            <a:fillRect/>
          </a:stretch>
        </p:blipFill>
        <p:spPr bwMode="auto">
          <a:xfrm>
            <a:off x="395536" y="3140968"/>
            <a:ext cx="2339752" cy="3513141"/>
          </a:xfrm>
          <a:prstGeom prst="rect">
            <a:avLst/>
          </a:prstGeom>
          <a:noFill/>
        </p:spPr>
      </p:pic>
      <p:pic>
        <p:nvPicPr>
          <p:cNvPr id="27658" name="Picture 10" descr="http://qrcoder.ru/code/?http%3A%2F%2Fitexts.net%2Favtor-ales-mihaylovich-adamovich%2F160542-ya-iz-ognennoy-derevni-ales-adamovich%2Fread%2Fpage-1.html&amp;4&amp;0"/>
          <p:cNvPicPr>
            <a:picLocks noChangeAspect="1" noChangeArrowheads="1"/>
          </p:cNvPicPr>
          <p:nvPr/>
        </p:nvPicPr>
        <p:blipFill>
          <a:blip r:embed="rId7" cstate="print"/>
          <a:srcRect/>
          <a:stretch>
            <a:fillRect/>
          </a:stretch>
        </p:blipFill>
        <p:spPr bwMode="auto">
          <a:xfrm>
            <a:off x="3635896" y="5013176"/>
            <a:ext cx="867172" cy="867173"/>
          </a:xfrm>
          <a:prstGeom prst="rect">
            <a:avLst/>
          </a:prstGeom>
          <a:noFill/>
        </p:spPr>
      </p:pic>
      <p:pic>
        <p:nvPicPr>
          <p:cNvPr id="27660" name="Picture 12" descr="http://qrcoder.ru/code/?http%3A%2F%2Faudioknigi.club%2Fya-iz-ognennoy-derevni&amp;4&amp;0"/>
          <p:cNvPicPr>
            <a:picLocks noChangeAspect="1" noChangeArrowheads="1"/>
          </p:cNvPicPr>
          <p:nvPr/>
        </p:nvPicPr>
        <p:blipFill>
          <a:blip r:embed="rId8" cstate="print"/>
          <a:srcRect/>
          <a:stretch>
            <a:fillRect/>
          </a:stretch>
        </p:blipFill>
        <p:spPr bwMode="auto">
          <a:xfrm>
            <a:off x="5508104" y="5013176"/>
            <a:ext cx="864096" cy="864096"/>
          </a:xfrm>
          <a:prstGeom prst="rect">
            <a:avLst/>
          </a:prstGeom>
          <a:noFill/>
        </p:spPr>
      </p:pic>
      <p:pic>
        <p:nvPicPr>
          <p:cNvPr id="27662" name="Picture 14" descr="http://qrcoder.ru/code/?http%3A%2F%2Fkinogo.by%2F6349-idi-i-smotri__1985.html&amp;4&amp;0"/>
          <p:cNvPicPr>
            <a:picLocks noChangeAspect="1" noChangeArrowheads="1"/>
          </p:cNvPicPr>
          <p:nvPr/>
        </p:nvPicPr>
        <p:blipFill>
          <a:blip r:embed="rId9" cstate="print"/>
          <a:srcRect/>
          <a:stretch>
            <a:fillRect/>
          </a:stretch>
        </p:blipFill>
        <p:spPr bwMode="auto">
          <a:xfrm>
            <a:off x="7164288" y="5013176"/>
            <a:ext cx="864096" cy="86409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3707904" y="548680"/>
            <a:ext cx="4788024" cy="2585323"/>
          </a:xfrm>
          <a:prstGeom prst="rect">
            <a:avLst/>
          </a:prstGeom>
        </p:spPr>
        <p:txBody>
          <a:bodyPr wrap="square">
            <a:spAutoFit/>
          </a:bodyPr>
          <a:lstStyle/>
          <a:p>
            <a:r>
              <a:rPr lang="ru-RU" dirty="0"/>
              <a:t>       Вальтер Скотт по праву считается основоположником жанра исторического романа. </a:t>
            </a:r>
          </a:p>
          <a:p>
            <a:r>
              <a:rPr lang="ru-RU" dirty="0"/>
              <a:t>      Его творчеством восхищались Александр Пушкин, который называл писателя «шотландским чародеем», а также Николай Гоголь, Лев Толстой и Леся Украинка .</a:t>
            </a:r>
          </a:p>
          <a:p>
            <a:r>
              <a:rPr lang="ru-RU" dirty="0"/>
              <a:t>       В XIX веке роман «Айвенго» был признан классикой приключенческой литературы. </a:t>
            </a:r>
          </a:p>
        </p:txBody>
      </p:sp>
      <p:sp>
        <p:nvSpPr>
          <p:cNvPr id="41991" name="AutoShape 7" descr="https://briefly.ru/static/authors/skott.jpg?1512329829"/>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1993" name="Picture 9" descr="http://jumpmarketing.co.uk/wp-content/uploads/2015/10/unesco_waverley_thumb.jpg"/>
          <p:cNvPicPr>
            <a:picLocks noChangeAspect="1" noChangeArrowheads="1"/>
          </p:cNvPicPr>
          <p:nvPr/>
        </p:nvPicPr>
        <p:blipFill>
          <a:blip r:embed="rId3" cstate="print"/>
          <a:srcRect/>
          <a:stretch>
            <a:fillRect/>
          </a:stretch>
        </p:blipFill>
        <p:spPr bwMode="auto">
          <a:xfrm>
            <a:off x="827584" y="476672"/>
            <a:ext cx="1800200" cy="1800200"/>
          </a:xfrm>
          <a:prstGeom prst="rect">
            <a:avLst/>
          </a:prstGeom>
          <a:noFill/>
        </p:spPr>
      </p:pic>
      <p:sp>
        <p:nvSpPr>
          <p:cNvPr id="41994" name="Rectangle 10"/>
          <p:cNvSpPr>
            <a:spLocks noChangeArrowheads="1"/>
          </p:cNvSpPr>
          <p:nvPr/>
        </p:nvSpPr>
        <p:spPr bwMode="auto">
          <a:xfrm>
            <a:off x="755576" y="2420888"/>
            <a:ext cx="19077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Вальтер Скотт</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(1771-1832)</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41996" name="Picture 12" descr="https://cdn.ast.ru/v2/ASE000000000840119/COVER/cover1__w600.jpg"/>
          <p:cNvPicPr>
            <a:picLocks noChangeAspect="1" noChangeArrowheads="1"/>
          </p:cNvPicPr>
          <p:nvPr/>
        </p:nvPicPr>
        <p:blipFill>
          <a:blip r:embed="rId4" cstate="print"/>
          <a:srcRect/>
          <a:stretch>
            <a:fillRect/>
          </a:stretch>
        </p:blipFill>
        <p:spPr bwMode="auto">
          <a:xfrm>
            <a:off x="395536" y="2996952"/>
            <a:ext cx="2331572" cy="3645024"/>
          </a:xfrm>
          <a:prstGeom prst="rect">
            <a:avLst/>
          </a:prstGeom>
          <a:noFill/>
        </p:spPr>
      </p:pic>
      <p:pic>
        <p:nvPicPr>
          <p:cNvPr id="41998" name="Picture 14" descr="http://qrcoder.ru/code/?http%3A%2F%2Flibrebook.me%2Fivanhoe%2Fvol1%2F1&amp;4&amp;0"/>
          <p:cNvPicPr>
            <a:picLocks noChangeAspect="1" noChangeArrowheads="1"/>
          </p:cNvPicPr>
          <p:nvPr/>
        </p:nvPicPr>
        <p:blipFill>
          <a:blip r:embed="rId5" cstate="print"/>
          <a:srcRect/>
          <a:stretch>
            <a:fillRect/>
          </a:stretch>
        </p:blipFill>
        <p:spPr bwMode="auto">
          <a:xfrm>
            <a:off x="3707904" y="5013176"/>
            <a:ext cx="864096" cy="864096"/>
          </a:xfrm>
          <a:prstGeom prst="rect">
            <a:avLst/>
          </a:prstGeom>
          <a:noFill/>
        </p:spPr>
      </p:pic>
      <p:pic>
        <p:nvPicPr>
          <p:cNvPr id="42000" name="Picture 16" descr="http://qrcoder.ru/code/?http%3A%2F%2Faudioknigi.club%2Fvalter-skott-ayvengo&amp;4&amp;0"/>
          <p:cNvPicPr>
            <a:picLocks noChangeAspect="1" noChangeArrowheads="1"/>
          </p:cNvPicPr>
          <p:nvPr/>
        </p:nvPicPr>
        <p:blipFill>
          <a:blip r:embed="rId6" cstate="print"/>
          <a:srcRect/>
          <a:stretch>
            <a:fillRect/>
          </a:stretch>
        </p:blipFill>
        <p:spPr bwMode="auto">
          <a:xfrm>
            <a:off x="5292080" y="5085184"/>
            <a:ext cx="914028" cy="914028"/>
          </a:xfrm>
          <a:prstGeom prst="rect">
            <a:avLst/>
          </a:prstGeom>
          <a:noFill/>
        </p:spPr>
      </p:pic>
      <p:pic>
        <p:nvPicPr>
          <p:cNvPr id="42002" name="Picture 18" descr="http://qrcoder.ru/code/?http%3A%2F%2Fmy.mail.ru%2Fmail%2Fvovchikvoznyuk%2Fvideo%2F3359%2F5688.html&amp;4&amp;0"/>
          <p:cNvPicPr>
            <a:picLocks noChangeAspect="1" noChangeArrowheads="1"/>
          </p:cNvPicPr>
          <p:nvPr/>
        </p:nvPicPr>
        <p:blipFill>
          <a:blip r:embed="rId7" cstate="print"/>
          <a:srcRect/>
          <a:stretch>
            <a:fillRect/>
          </a:stretch>
        </p:blipFill>
        <p:spPr bwMode="auto">
          <a:xfrm>
            <a:off x="7020272" y="5013176"/>
            <a:ext cx="864096" cy="864096"/>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3010" name="Picture 2" descr="https://massaget.kz/userdata/users/user_50937/1379048860.jpg"/>
          <p:cNvPicPr>
            <a:picLocks noChangeAspect="1" noChangeArrowheads="1"/>
          </p:cNvPicPr>
          <p:nvPr/>
        </p:nvPicPr>
        <p:blipFill>
          <a:blip r:embed="rId3" cstate="print"/>
          <a:srcRect/>
          <a:stretch>
            <a:fillRect/>
          </a:stretch>
        </p:blipFill>
        <p:spPr bwMode="auto">
          <a:xfrm>
            <a:off x="611560" y="404664"/>
            <a:ext cx="1520377" cy="1944216"/>
          </a:xfrm>
          <a:prstGeom prst="rect">
            <a:avLst/>
          </a:prstGeom>
          <a:noFill/>
        </p:spPr>
      </p:pic>
      <p:sp>
        <p:nvSpPr>
          <p:cNvPr id="43011" name="Rectangle 3"/>
          <p:cNvSpPr>
            <a:spLocks noChangeArrowheads="1"/>
          </p:cNvSpPr>
          <p:nvPr/>
        </p:nvSpPr>
        <p:spPr bwMode="auto">
          <a:xfrm>
            <a:off x="467544" y="2420888"/>
            <a:ext cx="1800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Бердибек</a:t>
            </a: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Сокпакбаев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(1924-1991)</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43012" name="Picture 4"/>
          <p:cNvPicPr>
            <a:picLocks noChangeAspect="1" noChangeArrowheads="1"/>
          </p:cNvPicPr>
          <p:nvPr/>
        </p:nvPicPr>
        <p:blipFill>
          <a:blip r:embed="rId4" cstate="print"/>
          <a:srcRect/>
          <a:stretch>
            <a:fillRect/>
          </a:stretch>
        </p:blipFill>
        <p:spPr bwMode="auto">
          <a:xfrm>
            <a:off x="467544" y="3429000"/>
            <a:ext cx="2160240" cy="3165351"/>
          </a:xfrm>
          <a:prstGeom prst="rect">
            <a:avLst/>
          </a:prstGeom>
          <a:noFill/>
          <a:ln w="9525">
            <a:noFill/>
            <a:miter lim="800000"/>
            <a:headEnd/>
            <a:tailEnd/>
          </a:ln>
        </p:spPr>
      </p:pic>
      <p:sp>
        <p:nvSpPr>
          <p:cNvPr id="11" name="Прямоугольник 10"/>
          <p:cNvSpPr/>
          <p:nvPr/>
        </p:nvSpPr>
        <p:spPr>
          <a:xfrm>
            <a:off x="3707904" y="548680"/>
            <a:ext cx="4572000" cy="2308324"/>
          </a:xfrm>
          <a:prstGeom prst="rect">
            <a:avLst/>
          </a:prstGeom>
        </p:spPr>
        <p:txBody>
          <a:bodyPr>
            <a:spAutoFit/>
          </a:bodyPr>
          <a:lstStyle/>
          <a:p>
            <a:r>
              <a:rPr lang="ru-RU" sz="1600" dirty="0"/>
              <a:t>       Повесть об озорном и любознательном парнишке по имени Кожа, который все время попадает в разные смешные истории.     </a:t>
            </a:r>
          </a:p>
          <a:p>
            <a:r>
              <a:rPr lang="ru-RU" sz="1600" dirty="0"/>
              <a:t>      Удивительно живой и любознательный Кожа то и дело попадает в разные истории, иногда относительно невинные, а иногда и совсем скверные. </a:t>
            </a:r>
          </a:p>
          <a:p>
            <a:r>
              <a:rPr lang="ru-RU" sz="1600" dirty="0"/>
              <a:t>       Но даже в самых предосудительных его поступках мы видим фантазию, ум  и доброту.</a:t>
            </a:r>
          </a:p>
        </p:txBody>
      </p:sp>
      <p:pic>
        <p:nvPicPr>
          <p:cNvPr id="43014" name="Picture 6" descr="http://qrcoder.ru/code/?http%3A%2F%2Fadebiportal.kz%2Fweb%2Fviewer.php%3Ffile%3D%2Fupload%2Fiblock%2F2af%2F2aff16f70c830aa19ef2ec37dbac3cf6.pdf%26ln%3Dru&amp;4&amp;0"/>
          <p:cNvPicPr>
            <a:picLocks noChangeAspect="1" noChangeArrowheads="1"/>
          </p:cNvPicPr>
          <p:nvPr/>
        </p:nvPicPr>
        <p:blipFill>
          <a:blip r:embed="rId5" cstate="print"/>
          <a:srcRect/>
          <a:stretch>
            <a:fillRect/>
          </a:stretch>
        </p:blipFill>
        <p:spPr bwMode="auto">
          <a:xfrm>
            <a:off x="3707904" y="5013176"/>
            <a:ext cx="864096" cy="864096"/>
          </a:xfrm>
          <a:prstGeom prst="rect">
            <a:avLst/>
          </a:prstGeom>
          <a:noFill/>
        </p:spPr>
      </p:pic>
      <p:pic>
        <p:nvPicPr>
          <p:cNvPr id="43016" name="Picture 8" descr="http://qrcoder.ru/code/?http%3A%2F%2F%2Fkinokartoshka.net%2Fsovetskie-detskie-filmy%2F2898-menya-zovut-kozha-smotret-online.html&amp;4&amp;0"/>
          <p:cNvPicPr>
            <a:picLocks noChangeAspect="1" noChangeArrowheads="1"/>
          </p:cNvPicPr>
          <p:nvPr/>
        </p:nvPicPr>
        <p:blipFill>
          <a:blip r:embed="rId6" cstate="print"/>
          <a:srcRect/>
          <a:stretch>
            <a:fillRect/>
          </a:stretch>
        </p:blipFill>
        <p:spPr bwMode="auto">
          <a:xfrm>
            <a:off x="7020272" y="5079876"/>
            <a:ext cx="864096" cy="864097"/>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4036" name="Picture 4" descr="https://konstantinus.com/wp-content/uploads/2015/12/william-shakespeare.jpg"/>
          <p:cNvPicPr>
            <a:picLocks noChangeAspect="1" noChangeArrowheads="1"/>
          </p:cNvPicPr>
          <p:nvPr/>
        </p:nvPicPr>
        <p:blipFill>
          <a:blip r:embed="rId3" cstate="print"/>
          <a:srcRect/>
          <a:stretch>
            <a:fillRect/>
          </a:stretch>
        </p:blipFill>
        <p:spPr bwMode="auto">
          <a:xfrm>
            <a:off x="539552" y="476672"/>
            <a:ext cx="1820059" cy="2113291"/>
          </a:xfrm>
          <a:prstGeom prst="rect">
            <a:avLst/>
          </a:prstGeom>
          <a:noFill/>
        </p:spPr>
      </p:pic>
      <p:sp>
        <p:nvSpPr>
          <p:cNvPr id="44037" name="Rectangle 5"/>
          <p:cNvSpPr>
            <a:spLocks noChangeArrowheads="1"/>
          </p:cNvSpPr>
          <p:nvPr/>
        </p:nvSpPr>
        <p:spPr bwMode="auto">
          <a:xfrm>
            <a:off x="323528" y="2636912"/>
            <a:ext cx="23397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Уильям Шекспир</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(1564-1616)</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44039" name="Picture 7" descr="https://book24.kz/upload/iblock/17c/17cd3252bd81b0021fb318fdd698f12f.jpg"/>
          <p:cNvPicPr>
            <a:picLocks noChangeAspect="1" noChangeArrowheads="1"/>
          </p:cNvPicPr>
          <p:nvPr/>
        </p:nvPicPr>
        <p:blipFill>
          <a:blip r:embed="rId4" cstate="print"/>
          <a:srcRect/>
          <a:stretch>
            <a:fillRect/>
          </a:stretch>
        </p:blipFill>
        <p:spPr bwMode="auto">
          <a:xfrm>
            <a:off x="323528" y="3068960"/>
            <a:ext cx="2493277" cy="3600400"/>
          </a:xfrm>
          <a:prstGeom prst="rect">
            <a:avLst/>
          </a:prstGeom>
          <a:noFill/>
        </p:spPr>
      </p:pic>
      <p:sp>
        <p:nvSpPr>
          <p:cNvPr id="12" name="Прямоугольник 11"/>
          <p:cNvSpPr/>
          <p:nvPr/>
        </p:nvSpPr>
        <p:spPr>
          <a:xfrm>
            <a:off x="3779912" y="548680"/>
            <a:ext cx="4572000" cy="1815882"/>
          </a:xfrm>
          <a:prstGeom prst="rect">
            <a:avLst/>
          </a:prstGeom>
        </p:spPr>
        <p:txBody>
          <a:bodyPr>
            <a:spAutoFit/>
          </a:bodyPr>
          <a:lstStyle/>
          <a:p>
            <a:r>
              <a:rPr lang="ru-RU" sz="1600" dirty="0"/>
              <a:t>      Самая известная работа Уильяма Шекспира.  </a:t>
            </a:r>
          </a:p>
          <a:p>
            <a:r>
              <a:rPr lang="ru-RU" sz="1600" dirty="0"/>
              <a:t>     «Ромео и Джульетта» - классическая история о несчастных влюбленных. </a:t>
            </a:r>
          </a:p>
          <a:p>
            <a:r>
              <a:rPr lang="ru-RU" sz="1600" dirty="0"/>
              <a:t>       Шекспир мог бы сказать: «Это классическая история о трагической любви, все остальные лишь пытаются занять второе место». </a:t>
            </a:r>
          </a:p>
          <a:p>
            <a:r>
              <a:rPr lang="ru-RU" sz="1600" dirty="0"/>
              <a:t>      История о влюбленных...</a:t>
            </a:r>
          </a:p>
        </p:txBody>
      </p:sp>
      <p:pic>
        <p:nvPicPr>
          <p:cNvPr id="44041" name="Picture 9" descr="http://qrcoder.ru/code/?http%3A%2F%2Fonline-knigi.com%2Fpage%2F246&amp;4&amp;0"/>
          <p:cNvPicPr>
            <a:picLocks noChangeAspect="1" noChangeArrowheads="1"/>
          </p:cNvPicPr>
          <p:nvPr/>
        </p:nvPicPr>
        <p:blipFill>
          <a:blip r:embed="rId5" cstate="print"/>
          <a:srcRect/>
          <a:stretch>
            <a:fillRect/>
          </a:stretch>
        </p:blipFill>
        <p:spPr bwMode="auto">
          <a:xfrm>
            <a:off x="3635896" y="5013176"/>
            <a:ext cx="905644" cy="905644"/>
          </a:xfrm>
          <a:prstGeom prst="rect">
            <a:avLst/>
          </a:prstGeom>
          <a:noFill/>
        </p:spPr>
      </p:pic>
      <p:pic>
        <p:nvPicPr>
          <p:cNvPr id="44043" name="Picture 11" descr="http://qrcoder.ru/code/?http%3A%2F%2Faudiokniga.club%2F74-shekspir-romeo-i-julieta.html&amp;4&amp;0"/>
          <p:cNvPicPr>
            <a:picLocks noChangeAspect="1" noChangeArrowheads="1"/>
          </p:cNvPicPr>
          <p:nvPr/>
        </p:nvPicPr>
        <p:blipFill>
          <a:blip r:embed="rId6" cstate="print"/>
          <a:srcRect/>
          <a:stretch>
            <a:fillRect/>
          </a:stretch>
        </p:blipFill>
        <p:spPr bwMode="auto">
          <a:xfrm>
            <a:off x="5364088" y="5013176"/>
            <a:ext cx="914028" cy="914028"/>
          </a:xfrm>
          <a:prstGeom prst="rect">
            <a:avLst/>
          </a:prstGeom>
          <a:noFill/>
        </p:spPr>
      </p:pic>
      <p:pic>
        <p:nvPicPr>
          <p:cNvPr id="44045" name="Picture 13" descr="http://qrcoder.ru/code/?http%3A%2F%2Fkinogo.by%2F1508-romeo-i-dzhuletta-2013.html&amp;4&amp;0"/>
          <p:cNvPicPr>
            <a:picLocks noChangeAspect="1" noChangeArrowheads="1"/>
          </p:cNvPicPr>
          <p:nvPr/>
        </p:nvPicPr>
        <p:blipFill>
          <a:blip r:embed="rId7" cstate="print"/>
          <a:srcRect/>
          <a:stretch>
            <a:fillRect/>
          </a:stretch>
        </p:blipFill>
        <p:spPr bwMode="auto">
          <a:xfrm>
            <a:off x="7020272" y="5013176"/>
            <a:ext cx="936104" cy="93610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1025" name="Picture 1"/>
          <p:cNvPicPr>
            <a:picLocks noChangeAspect="1" noChangeArrowheads="1"/>
          </p:cNvPicPr>
          <p:nvPr/>
        </p:nvPicPr>
        <p:blipFill>
          <a:blip r:embed="rId3" cstate="print"/>
          <a:srcRect/>
          <a:stretch>
            <a:fillRect/>
          </a:stretch>
        </p:blipFill>
        <p:spPr bwMode="auto">
          <a:xfrm>
            <a:off x="467544" y="260648"/>
            <a:ext cx="1727785" cy="2232248"/>
          </a:xfrm>
          <a:prstGeom prst="rect">
            <a:avLst/>
          </a:prstGeom>
          <a:noFill/>
          <a:ln w="9525">
            <a:noFill/>
            <a:miter lim="800000"/>
            <a:headEnd/>
            <a:tailEnd/>
          </a:ln>
        </p:spPr>
      </p:pic>
      <p:sp>
        <p:nvSpPr>
          <p:cNvPr id="4" name="Rectangle 2"/>
          <p:cNvSpPr>
            <a:spLocks noChangeArrowheads="1"/>
          </p:cNvSpPr>
          <p:nvPr/>
        </p:nvSpPr>
        <p:spPr bwMode="auto">
          <a:xfrm>
            <a:off x="395536" y="2564904"/>
            <a:ext cx="19077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Шакарим</a:t>
            </a: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Кудайбердиев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(1859-1931)</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028" name="Picture 4" descr="https://s.f.kz/prod/689/688126_550.jpg"/>
          <p:cNvPicPr>
            <a:picLocks noChangeAspect="1" noChangeArrowheads="1"/>
          </p:cNvPicPr>
          <p:nvPr/>
        </p:nvPicPr>
        <p:blipFill>
          <a:blip r:embed="rId4" cstate="print"/>
          <a:srcRect/>
          <a:stretch>
            <a:fillRect/>
          </a:stretch>
        </p:blipFill>
        <p:spPr bwMode="auto">
          <a:xfrm>
            <a:off x="395536" y="3356992"/>
            <a:ext cx="2304256" cy="3312368"/>
          </a:xfrm>
          <a:prstGeom prst="rect">
            <a:avLst/>
          </a:prstGeom>
          <a:noFill/>
        </p:spPr>
      </p:pic>
      <p:sp>
        <p:nvSpPr>
          <p:cNvPr id="11" name="Прямоугольник 10"/>
          <p:cNvSpPr/>
          <p:nvPr/>
        </p:nvSpPr>
        <p:spPr>
          <a:xfrm>
            <a:off x="3635896" y="620688"/>
            <a:ext cx="4572000" cy="3293209"/>
          </a:xfrm>
          <a:prstGeom prst="rect">
            <a:avLst/>
          </a:prstGeom>
        </p:spPr>
        <p:txBody>
          <a:bodyPr>
            <a:spAutoFit/>
          </a:bodyPr>
          <a:lstStyle/>
          <a:p>
            <a:r>
              <a:rPr lang="ru-RU" sz="1600" dirty="0"/>
              <a:t>       </a:t>
            </a:r>
            <a:r>
              <a:rPr lang="ru-RU" sz="1600" dirty="0" err="1"/>
              <a:t>Шакарим</a:t>
            </a:r>
            <a:r>
              <a:rPr lang="ru-RU" sz="1600" dirty="0"/>
              <a:t> </a:t>
            </a:r>
            <a:r>
              <a:rPr lang="ru-RU" sz="1600" dirty="0" err="1"/>
              <a:t>Кудайбердиев</a:t>
            </a:r>
            <a:r>
              <a:rPr lang="ru-RU" sz="1600" dirty="0"/>
              <a:t> - крупнейший казахский поэт конца XIX века, философ, творческая деятельность которого протекала в сложное время трех революций, гражданской войны, установления советской власти на территории Казахстана. </a:t>
            </a:r>
          </a:p>
          <a:p>
            <a:r>
              <a:rPr lang="ru-RU" sz="1600" dirty="0"/>
              <a:t>       Его творчество как бы завершает путь казахской литературы XIX века и соединяет реалистические, гуманистические и демократические традиции с новым временем, как бы передавая их в дальнейшие надежные руки. </a:t>
            </a:r>
            <a:br>
              <a:rPr lang="ru-RU" sz="1600" dirty="0"/>
            </a:br>
            <a:endParaRPr lang="ru-RU" sz="1600" dirty="0"/>
          </a:p>
        </p:txBody>
      </p:sp>
      <p:pic>
        <p:nvPicPr>
          <p:cNvPr id="1030" name="Picture 6" descr="http://qrcoder.ru/code/?http%3A%2F%2Fadebiportal.kz%2Fweb%2Fviewer.php%3Ffile%3D%2Fupload%2Fiblock%2F631%2F63107d5d6596f5eaefda30fc6d88a8eb.pdf%26ln%3Dru&amp;4&amp;0"/>
          <p:cNvPicPr>
            <a:picLocks noChangeAspect="1" noChangeArrowheads="1"/>
          </p:cNvPicPr>
          <p:nvPr/>
        </p:nvPicPr>
        <p:blipFill>
          <a:blip r:embed="rId5" cstate="print"/>
          <a:srcRect/>
          <a:stretch>
            <a:fillRect/>
          </a:stretch>
        </p:blipFill>
        <p:spPr bwMode="auto">
          <a:xfrm>
            <a:off x="3707904" y="5085184"/>
            <a:ext cx="864096" cy="864096"/>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050" name="Picture 2" descr="http://obaldenno.com/uploads/tumb/img/201708/21_1504131457_tumb_660.jpg"/>
          <p:cNvPicPr>
            <a:picLocks noChangeAspect="1" noChangeArrowheads="1"/>
          </p:cNvPicPr>
          <p:nvPr/>
        </p:nvPicPr>
        <p:blipFill>
          <a:blip r:embed="rId3" cstate="print"/>
          <a:srcRect/>
          <a:stretch>
            <a:fillRect/>
          </a:stretch>
        </p:blipFill>
        <p:spPr bwMode="auto">
          <a:xfrm>
            <a:off x="827584" y="548680"/>
            <a:ext cx="1543447" cy="1728192"/>
          </a:xfrm>
          <a:prstGeom prst="rect">
            <a:avLst/>
          </a:prstGeom>
          <a:noFill/>
        </p:spPr>
      </p:pic>
      <p:pic>
        <p:nvPicPr>
          <p:cNvPr id="2052" name="Picture 4" descr="https://www.litres.ru/static/bookimages/41/11/89/41118943.bin.dir/41118943.cover_max1500.jpg"/>
          <p:cNvPicPr>
            <a:picLocks noChangeAspect="1" noChangeArrowheads="1"/>
          </p:cNvPicPr>
          <p:nvPr/>
        </p:nvPicPr>
        <p:blipFill>
          <a:blip r:embed="rId4" cstate="print"/>
          <a:srcRect/>
          <a:stretch>
            <a:fillRect/>
          </a:stretch>
        </p:blipFill>
        <p:spPr bwMode="auto">
          <a:xfrm>
            <a:off x="467544" y="3284984"/>
            <a:ext cx="2232248" cy="3330278"/>
          </a:xfrm>
          <a:prstGeom prst="rect">
            <a:avLst/>
          </a:prstGeom>
          <a:noFill/>
        </p:spPr>
      </p:pic>
      <p:sp>
        <p:nvSpPr>
          <p:cNvPr id="2053" name="Rectangle 5"/>
          <p:cNvSpPr>
            <a:spLocks noChangeArrowheads="1"/>
          </p:cNvSpPr>
          <p:nvPr/>
        </p:nvSpPr>
        <p:spPr bwMode="auto">
          <a:xfrm>
            <a:off x="827584" y="2348880"/>
            <a:ext cx="154766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Эрнест Хемингуэй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(1899-1961)</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3491880" y="570165"/>
            <a:ext cx="5004048" cy="2308324"/>
          </a:xfrm>
          <a:prstGeom prst="rect">
            <a:avLst/>
          </a:prstGeom>
        </p:spPr>
        <p:txBody>
          <a:bodyPr wrap="square" anchor="ctr">
            <a:spAutoFit/>
          </a:bodyPr>
          <a:lstStyle/>
          <a:p>
            <a:endParaRPr lang="ru-RU" sz="1600" dirty="0"/>
          </a:p>
          <a:p>
            <a:r>
              <a:rPr lang="ru-RU" sz="1600" dirty="0"/>
              <a:t>        Повесть «Старик и море» принесла Хемингуэю Пулитцеровскую премию, а также сыграла роль в присуждении ему звания нобелевского лауреата. </a:t>
            </a:r>
          </a:p>
          <a:p>
            <a:r>
              <a:rPr lang="ru-RU" sz="1600" dirty="0"/>
              <a:t>       «Старик и море» — книга о человеке, который не сдается. </a:t>
            </a:r>
          </a:p>
          <a:p>
            <a:r>
              <a:rPr lang="ru-RU" sz="1600" dirty="0"/>
              <a:t>       Этот щемящий рассказ о мужестве и одиночестве в противостоянии безжалостной судьбе по-прежнему невозможно читать без слез.</a:t>
            </a:r>
          </a:p>
        </p:txBody>
      </p:sp>
      <p:pic>
        <p:nvPicPr>
          <p:cNvPr id="2055" name="Picture 7" descr="http://qrcoder.ru/code/?http%3A%2F%2Freading-books.me%2Fprosa%2Fslassic-proza%2Fpage%2C2%2C126-starik-i-more.html&amp;4&amp;0"/>
          <p:cNvPicPr>
            <a:picLocks noChangeAspect="1" noChangeArrowheads="1"/>
          </p:cNvPicPr>
          <p:nvPr/>
        </p:nvPicPr>
        <p:blipFill>
          <a:blip r:embed="rId5" cstate="print"/>
          <a:srcRect/>
          <a:stretch>
            <a:fillRect/>
          </a:stretch>
        </p:blipFill>
        <p:spPr bwMode="auto">
          <a:xfrm>
            <a:off x="3707904" y="5071492"/>
            <a:ext cx="792088" cy="792088"/>
          </a:xfrm>
          <a:prstGeom prst="rect">
            <a:avLst/>
          </a:prstGeom>
          <a:noFill/>
        </p:spPr>
      </p:pic>
      <p:pic>
        <p:nvPicPr>
          <p:cNvPr id="2057" name="Picture 9" descr="http://qrcoder.ru/code/?http%3A%2F%2Faudioknigi.club%2Fheminguey-ernest-starik-i-morel&amp;4&amp;0"/>
          <p:cNvPicPr>
            <a:picLocks noChangeAspect="1" noChangeArrowheads="1"/>
          </p:cNvPicPr>
          <p:nvPr/>
        </p:nvPicPr>
        <p:blipFill>
          <a:blip r:embed="rId6" cstate="print"/>
          <a:srcRect/>
          <a:stretch>
            <a:fillRect/>
          </a:stretch>
        </p:blipFill>
        <p:spPr bwMode="auto">
          <a:xfrm>
            <a:off x="5364088" y="5013176"/>
            <a:ext cx="936104" cy="936104"/>
          </a:xfrm>
          <a:prstGeom prst="rect">
            <a:avLst/>
          </a:prstGeom>
          <a:noFill/>
        </p:spPr>
      </p:pic>
      <p:pic>
        <p:nvPicPr>
          <p:cNvPr id="2059" name="Picture 11" descr="http://qrcoder.ru/code/?http%3A%2F%2Fmy.mail.ru%2Finbox%2Fvl-promsij%2Fvideo%2F607%2F192370.html&amp;4&amp;0"/>
          <p:cNvPicPr>
            <a:picLocks noChangeAspect="1" noChangeArrowheads="1"/>
          </p:cNvPicPr>
          <p:nvPr/>
        </p:nvPicPr>
        <p:blipFill>
          <a:blip r:embed="rId7" cstate="print"/>
          <a:srcRect/>
          <a:stretch>
            <a:fillRect/>
          </a:stretch>
        </p:blipFill>
        <p:spPr bwMode="auto">
          <a:xfrm>
            <a:off x="7092280" y="5013176"/>
            <a:ext cx="936104" cy="936104"/>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074" name="Picture 2" descr="https://fs00.infourok.ru/images/doc/282/287903/hello_html_3aa53f0c.png"/>
          <p:cNvPicPr>
            <a:picLocks noChangeAspect="1" noChangeArrowheads="1"/>
          </p:cNvPicPr>
          <p:nvPr/>
        </p:nvPicPr>
        <p:blipFill>
          <a:blip r:embed="rId3" cstate="print"/>
          <a:srcRect/>
          <a:stretch>
            <a:fillRect/>
          </a:stretch>
        </p:blipFill>
        <p:spPr bwMode="auto">
          <a:xfrm>
            <a:off x="683568" y="476672"/>
            <a:ext cx="1572831" cy="2088232"/>
          </a:xfrm>
          <a:prstGeom prst="rect">
            <a:avLst/>
          </a:prstGeom>
          <a:noFill/>
        </p:spPr>
      </p:pic>
      <p:sp>
        <p:nvSpPr>
          <p:cNvPr id="3075" name="Rectangle 3"/>
          <p:cNvSpPr>
            <a:spLocks noChangeArrowheads="1"/>
          </p:cNvSpPr>
          <p:nvPr/>
        </p:nvSpPr>
        <p:spPr bwMode="auto">
          <a:xfrm>
            <a:off x="539552" y="2708920"/>
            <a:ext cx="183569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Абай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Кунанбаев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(1845-1904)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077" name="Picture 5" descr="http://biblioteka-olzhasa.com/wp-content/uploads/slova_nazidaniya.jpg"/>
          <p:cNvPicPr>
            <a:picLocks noChangeAspect="1" noChangeArrowheads="1"/>
          </p:cNvPicPr>
          <p:nvPr/>
        </p:nvPicPr>
        <p:blipFill>
          <a:blip r:embed="rId4" cstate="print"/>
          <a:srcRect/>
          <a:stretch>
            <a:fillRect/>
          </a:stretch>
        </p:blipFill>
        <p:spPr bwMode="auto">
          <a:xfrm>
            <a:off x="467544" y="3573016"/>
            <a:ext cx="2160240" cy="3043848"/>
          </a:xfrm>
          <a:prstGeom prst="rect">
            <a:avLst/>
          </a:prstGeom>
          <a:noFill/>
        </p:spPr>
      </p:pic>
      <p:sp>
        <p:nvSpPr>
          <p:cNvPr id="11" name="Прямоугольник 10"/>
          <p:cNvSpPr/>
          <p:nvPr/>
        </p:nvSpPr>
        <p:spPr>
          <a:xfrm>
            <a:off x="3995936" y="476672"/>
            <a:ext cx="4572000" cy="3046988"/>
          </a:xfrm>
          <a:prstGeom prst="rect">
            <a:avLst/>
          </a:prstGeom>
        </p:spPr>
        <p:txBody>
          <a:bodyPr>
            <a:spAutoFit/>
          </a:bodyPr>
          <a:lstStyle/>
          <a:p>
            <a:r>
              <a:rPr lang="ru-RU" sz="1600" dirty="0"/>
              <a:t>     «Слова назидания» или «Книга слов» (</a:t>
            </a:r>
            <a:r>
              <a:rPr lang="ru-RU" sz="1600" dirty="0" err="1"/>
              <a:t>каз</a:t>
            </a:r>
            <a:r>
              <a:rPr lang="ru-RU" sz="1600" dirty="0"/>
              <a:t>. </a:t>
            </a:r>
            <a:r>
              <a:rPr lang="ru-RU" sz="1600" dirty="0" err="1"/>
              <a:t>Қара</a:t>
            </a:r>
            <a:r>
              <a:rPr lang="ru-RU" sz="1600" dirty="0"/>
              <a:t> </a:t>
            </a:r>
            <a:r>
              <a:rPr lang="ru-RU" sz="1600" dirty="0" err="1"/>
              <a:t>сөз</a:t>
            </a:r>
            <a:r>
              <a:rPr lang="ru-RU" sz="1600" dirty="0"/>
              <a:t>, букв.: Черное слово, проза) — одно из ярчайших произведений казахского акына и просветителя Абая </a:t>
            </a:r>
            <a:r>
              <a:rPr lang="ru-RU" sz="1600" dirty="0" err="1"/>
              <a:t>Кунанбаева</a:t>
            </a:r>
            <a:r>
              <a:rPr lang="ru-RU" sz="1600" dirty="0"/>
              <a:t>.</a:t>
            </a:r>
          </a:p>
          <a:p>
            <a:r>
              <a:rPr lang="ru-RU" sz="1600" dirty="0"/>
              <a:t>       Состоит из 45 кратких притч и философских трактатов. В этой прозаической поэме поднимаются проблемы национального воспитания и мировоззрения, морали и права, истории казахов. </a:t>
            </a:r>
          </a:p>
          <a:p>
            <a:r>
              <a:rPr lang="ru-RU" sz="1600" dirty="0"/>
              <a:t>       Абай написал «Слова назидания» на склоне лет, уже познав искушения власти и тяготы земных дел, признание народа и потерю близких.</a:t>
            </a:r>
          </a:p>
        </p:txBody>
      </p:sp>
      <p:pic>
        <p:nvPicPr>
          <p:cNvPr id="3079" name="Picture 7" descr="http://qrcoder.ru/code/?http%3A%2F%2Fbourabai.kz%2Farticles%2Fblack_word.htm&amp;4&amp;0"/>
          <p:cNvPicPr>
            <a:picLocks noChangeAspect="1" noChangeArrowheads="1"/>
          </p:cNvPicPr>
          <p:nvPr/>
        </p:nvPicPr>
        <p:blipFill>
          <a:blip r:embed="rId5" cstate="print"/>
          <a:srcRect/>
          <a:stretch>
            <a:fillRect/>
          </a:stretch>
        </p:blipFill>
        <p:spPr bwMode="auto">
          <a:xfrm>
            <a:off x="3707904" y="4982716"/>
            <a:ext cx="864096" cy="86409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995936" y="548680"/>
            <a:ext cx="4572000" cy="2062103"/>
          </a:xfrm>
          <a:prstGeom prst="rect">
            <a:avLst/>
          </a:prstGeom>
        </p:spPr>
        <p:txBody>
          <a:bodyPr>
            <a:spAutoFit/>
          </a:bodyPr>
          <a:lstStyle/>
          <a:p>
            <a:r>
              <a:rPr lang="ru-RU" sz="1600" dirty="0"/>
              <a:t>         "Ярмарка тщеславия" - один из самых знаменитых романов английской литературы.   </a:t>
            </a:r>
          </a:p>
          <a:p>
            <a:r>
              <a:rPr lang="ru-RU" sz="1600" dirty="0"/>
              <a:t>         Ребекка </a:t>
            </a:r>
            <a:r>
              <a:rPr lang="ru-RU" sz="1600" dirty="0" err="1"/>
              <a:t>Шарп</a:t>
            </a:r>
            <a:r>
              <a:rPr lang="ru-RU" sz="1600" dirty="0"/>
              <a:t> - девушка из бедной семьи. Ее единственное наследство - это красота и острый ум. Ради достойного положения в свете Ребекка готова на любое коварство. </a:t>
            </a:r>
          </a:p>
          <a:p>
            <a:r>
              <a:rPr lang="ru-RU" sz="1600" dirty="0"/>
              <a:t>         Но поможет ли тщеславие обрести истинное счастье? </a:t>
            </a:r>
          </a:p>
        </p:txBody>
      </p:sp>
      <p:pic>
        <p:nvPicPr>
          <p:cNvPr id="95234" name="Picture 2" descr="ÐÐ¾Ð·Ð¼Ð¾Ð¶Ð½Ñ Ð»Ð¸ ÑÑÐ°ÑÑÑÐµ Ð¸ Ð»ÑÐ±Ð¾Ð²Ñ Ð² Ð¼Ð¸ÑÐµ ÑÑÐµÑÐ»Ð°Ð²Ð¸Ñ Ð¸ Ð¿Ð¾ÑÐ¾ÐºÐ° Ð²Ñ ÑÐ·Ð½Ð°ÐµÑÐµ Ð¸Ð· ÑÐ¾Ð¼Ð°Ð½Ð°..."/>
          <p:cNvPicPr>
            <a:picLocks noChangeAspect="1" noChangeArrowheads="1"/>
          </p:cNvPicPr>
          <p:nvPr/>
        </p:nvPicPr>
        <p:blipFill>
          <a:blip r:embed="rId3" cstate="print"/>
          <a:srcRect/>
          <a:stretch>
            <a:fillRect/>
          </a:stretch>
        </p:blipFill>
        <p:spPr bwMode="auto">
          <a:xfrm>
            <a:off x="539552" y="3284984"/>
            <a:ext cx="2160240" cy="3388613"/>
          </a:xfrm>
          <a:prstGeom prst="rect">
            <a:avLst/>
          </a:prstGeom>
          <a:noFill/>
        </p:spPr>
      </p:pic>
      <p:pic>
        <p:nvPicPr>
          <p:cNvPr id="95236" name="Picture 4" descr="https://cdn.turkaramamotoru.com/ru/tekkerej-uilyam-mejkpis-2590.jpg"/>
          <p:cNvPicPr>
            <a:picLocks noChangeAspect="1" noChangeArrowheads="1"/>
          </p:cNvPicPr>
          <p:nvPr/>
        </p:nvPicPr>
        <p:blipFill>
          <a:blip r:embed="rId4" cstate="print"/>
          <a:srcRect/>
          <a:stretch>
            <a:fillRect/>
          </a:stretch>
        </p:blipFill>
        <p:spPr bwMode="auto">
          <a:xfrm>
            <a:off x="899592" y="332656"/>
            <a:ext cx="1328561" cy="1800200"/>
          </a:xfrm>
          <a:prstGeom prst="rect">
            <a:avLst/>
          </a:prstGeom>
          <a:noFill/>
        </p:spPr>
      </p:pic>
      <p:sp>
        <p:nvSpPr>
          <p:cNvPr id="11" name="Прямоугольник 10"/>
          <p:cNvSpPr/>
          <p:nvPr/>
        </p:nvSpPr>
        <p:spPr>
          <a:xfrm>
            <a:off x="683568" y="2204864"/>
            <a:ext cx="1656184" cy="369332"/>
          </a:xfrm>
          <a:prstGeom prst="rect">
            <a:avLst/>
          </a:prstGeom>
        </p:spPr>
        <p:txBody>
          <a:bodyPr wrap="square">
            <a:spAutoFit/>
          </a:bodyPr>
          <a:lstStyle/>
          <a:p>
            <a:pPr algn="ctr"/>
            <a:r>
              <a:rPr lang="ru-RU" sz="900" dirty="0"/>
              <a:t>Уильям Мейкпис Теккерей</a:t>
            </a:r>
          </a:p>
          <a:p>
            <a:pPr algn="ctr"/>
            <a:r>
              <a:rPr lang="ru-RU" sz="900" dirty="0"/>
              <a:t>(1811-1863)</a:t>
            </a:r>
          </a:p>
        </p:txBody>
      </p:sp>
      <p:pic>
        <p:nvPicPr>
          <p:cNvPr id="95238" name="Picture 6" descr="http://qrcoder.ru/code/?http%3A%2F%2Flibrebook.me%2Fvanity_fair&amp;4&amp;0"/>
          <p:cNvPicPr>
            <a:picLocks noChangeAspect="1" noChangeArrowheads="1"/>
          </p:cNvPicPr>
          <p:nvPr/>
        </p:nvPicPr>
        <p:blipFill>
          <a:blip r:embed="rId5" cstate="print"/>
          <a:srcRect/>
          <a:stretch>
            <a:fillRect/>
          </a:stretch>
        </p:blipFill>
        <p:spPr bwMode="auto">
          <a:xfrm>
            <a:off x="3635896" y="5013176"/>
            <a:ext cx="905644" cy="905644"/>
          </a:xfrm>
          <a:prstGeom prst="rect">
            <a:avLst/>
          </a:prstGeom>
          <a:noFill/>
        </p:spPr>
      </p:pic>
      <p:pic>
        <p:nvPicPr>
          <p:cNvPr id="95240" name="Picture 8" descr="http://qrcoder.ru/code/?http%3A%2F%2Faudioknigi.club%2Fyarmarka-tscheslaviya&amp;4&amp;0"/>
          <p:cNvPicPr>
            <a:picLocks noChangeAspect="1" noChangeArrowheads="1"/>
          </p:cNvPicPr>
          <p:nvPr/>
        </p:nvPicPr>
        <p:blipFill>
          <a:blip r:embed="rId6" cstate="print"/>
          <a:srcRect/>
          <a:stretch>
            <a:fillRect/>
          </a:stretch>
        </p:blipFill>
        <p:spPr bwMode="auto">
          <a:xfrm>
            <a:off x="5364088" y="5013176"/>
            <a:ext cx="914028" cy="914028"/>
          </a:xfrm>
          <a:prstGeom prst="rect">
            <a:avLst/>
          </a:prstGeom>
          <a:noFill/>
        </p:spPr>
      </p:pic>
      <p:pic>
        <p:nvPicPr>
          <p:cNvPr id="95242" name="Picture 10" descr="http://qrcoder.ru/code/?http%3A%2F%2Fonlinefilm-hd.com%2Fload%2Fdramy%2Fjarmarka_tshheslavija_2004%2F8-1-0-9625&amp;4&amp;0"/>
          <p:cNvPicPr>
            <a:picLocks noChangeAspect="1" noChangeArrowheads="1"/>
          </p:cNvPicPr>
          <p:nvPr/>
        </p:nvPicPr>
        <p:blipFill>
          <a:blip r:embed="rId7" cstate="print"/>
          <a:srcRect/>
          <a:stretch>
            <a:fillRect/>
          </a:stretch>
        </p:blipFill>
        <p:spPr bwMode="auto">
          <a:xfrm>
            <a:off x="7092280" y="4941168"/>
            <a:ext cx="936104" cy="936104"/>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3554" name="Picture 2" descr="https://storage.yvision.kz/images/user/nomaduly/QB94El5qj6E73H3j3cwIu3NDRf00NS.jpg"/>
          <p:cNvPicPr>
            <a:picLocks noChangeAspect="1" noChangeArrowheads="1"/>
          </p:cNvPicPr>
          <p:nvPr/>
        </p:nvPicPr>
        <p:blipFill>
          <a:blip r:embed="rId3" cstate="print"/>
          <a:srcRect/>
          <a:stretch>
            <a:fillRect/>
          </a:stretch>
        </p:blipFill>
        <p:spPr bwMode="auto">
          <a:xfrm>
            <a:off x="755577" y="404665"/>
            <a:ext cx="1512167" cy="2153326"/>
          </a:xfrm>
          <a:prstGeom prst="rect">
            <a:avLst/>
          </a:prstGeom>
          <a:noFill/>
        </p:spPr>
      </p:pic>
      <p:pic>
        <p:nvPicPr>
          <p:cNvPr id="23558" name="Picture 6" descr="http://i27.fastpic.ru/big/2012/0305/a0/2acb9f1a557f1246c54682eba43c54a0.jpg"/>
          <p:cNvPicPr>
            <a:picLocks noChangeAspect="1" noChangeArrowheads="1"/>
          </p:cNvPicPr>
          <p:nvPr/>
        </p:nvPicPr>
        <p:blipFill>
          <a:blip r:embed="rId4" cstate="print"/>
          <a:srcRect/>
          <a:stretch>
            <a:fillRect/>
          </a:stretch>
        </p:blipFill>
        <p:spPr bwMode="auto">
          <a:xfrm>
            <a:off x="395536" y="3356992"/>
            <a:ext cx="2345572" cy="3322340"/>
          </a:xfrm>
          <a:prstGeom prst="rect">
            <a:avLst/>
          </a:prstGeom>
          <a:noFill/>
        </p:spPr>
      </p:pic>
      <p:sp>
        <p:nvSpPr>
          <p:cNvPr id="23559" name="Rectangle 7"/>
          <p:cNvSpPr>
            <a:spLocks noChangeArrowheads="1"/>
          </p:cNvSpPr>
          <p:nvPr/>
        </p:nvSpPr>
        <p:spPr bwMode="auto">
          <a:xfrm>
            <a:off x="179512" y="2636912"/>
            <a:ext cx="2699792"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Олжас</a:t>
            </a: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Омарович</a:t>
            </a: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Сулейменов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(род. 1936)</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3779912" y="476672"/>
            <a:ext cx="4572000" cy="3539430"/>
          </a:xfrm>
          <a:prstGeom prst="rect">
            <a:avLst/>
          </a:prstGeom>
        </p:spPr>
        <p:txBody>
          <a:bodyPr>
            <a:spAutoFit/>
          </a:bodyPr>
          <a:lstStyle/>
          <a:p>
            <a:r>
              <a:rPr lang="ru-RU" sz="1600" dirty="0"/>
              <a:t>      Книга `Аз и я` - самая известная книга великого поэта и писателя </a:t>
            </a:r>
            <a:r>
              <a:rPr lang="ru-RU" sz="1600" dirty="0" err="1"/>
              <a:t>Олжаса</a:t>
            </a:r>
            <a:r>
              <a:rPr lang="ru-RU" sz="1600" dirty="0"/>
              <a:t> Сулейменова, которая вызвала много горячих споров после ее первой публикации в 1975 году и которой изначально была уготована долгая жизнь. </a:t>
            </a:r>
          </a:p>
          <a:p>
            <a:r>
              <a:rPr lang="ru-RU" sz="1600" dirty="0"/>
              <a:t>     Не только потому, что в памяти потомков будут жить великие литературные произведения древности - шумерский эпос, древнетюркская поэзия или `Слово о полку Игореве`, но и потому, что навсегда останутся актуальными проблемы, поднятые в этой книге - национальное самоутверждение и восстановление подлинного родства народов мира в масштабах единой истории человечества.</a:t>
            </a:r>
          </a:p>
        </p:txBody>
      </p:sp>
      <p:pic>
        <p:nvPicPr>
          <p:cNvPr id="23561" name="Picture 9" descr="http://qrcoder.ru/code/?http%3A%2F%2Fwww.rulit.me%2Fbooks%2Faz-i-ya-kniga-blagonamerennogo-chitatelya-read-154467-1.html&amp;4&amp;0"/>
          <p:cNvPicPr>
            <a:picLocks noChangeAspect="1" noChangeArrowheads="1"/>
          </p:cNvPicPr>
          <p:nvPr/>
        </p:nvPicPr>
        <p:blipFill>
          <a:blip r:embed="rId5" cstate="print"/>
          <a:srcRect/>
          <a:stretch>
            <a:fillRect/>
          </a:stretch>
        </p:blipFill>
        <p:spPr bwMode="auto">
          <a:xfrm>
            <a:off x="3707904" y="5013176"/>
            <a:ext cx="864096" cy="86409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707904" y="548680"/>
            <a:ext cx="4572000" cy="3539430"/>
          </a:xfrm>
          <a:prstGeom prst="rect">
            <a:avLst/>
          </a:prstGeom>
        </p:spPr>
        <p:txBody>
          <a:bodyPr>
            <a:spAutoFit/>
          </a:bodyPr>
          <a:lstStyle/>
          <a:p>
            <a:r>
              <a:rPr lang="ru-RU" sz="1600" dirty="0"/>
              <a:t>Роман </a:t>
            </a:r>
            <a:r>
              <a:rPr lang="ru-RU" sz="1600" dirty="0" err="1"/>
              <a:t>Смагула</a:t>
            </a:r>
            <a:r>
              <a:rPr lang="ru-RU" sz="1600" dirty="0"/>
              <a:t> </a:t>
            </a:r>
            <a:r>
              <a:rPr lang="ru-RU" sz="1600" dirty="0" err="1"/>
              <a:t>Елубаева</a:t>
            </a:r>
            <a:r>
              <a:rPr lang="ru-RU" sz="1600" dirty="0"/>
              <a:t> «Одинокая юрта» стал знаковым в литературе конца ХХ – начала XXI века. Об этой книге и ее авторе Мурат </a:t>
            </a:r>
            <a:r>
              <a:rPr lang="ru-RU" sz="1600" dirty="0" err="1"/>
              <a:t>Ауэзов</a:t>
            </a:r>
            <a:r>
              <a:rPr lang="ru-RU" sz="1600" dirty="0"/>
              <a:t> сказал горестные и убийственно точные слова: «Роман </a:t>
            </a:r>
            <a:r>
              <a:rPr lang="ru-RU" sz="1600" dirty="0" err="1"/>
              <a:t>Смагула</a:t>
            </a:r>
            <a:r>
              <a:rPr lang="ru-RU" sz="1600" dirty="0"/>
              <a:t> спас казахскую литературу от позора перед лицом истории». В эпоху тотального запрета на тему голодомора </a:t>
            </a:r>
            <a:r>
              <a:rPr lang="ru-RU" sz="1600" dirty="0" err="1"/>
              <a:t>Смагул</a:t>
            </a:r>
            <a:r>
              <a:rPr lang="ru-RU" sz="1600" dirty="0"/>
              <a:t> </a:t>
            </a:r>
            <a:r>
              <a:rPr lang="ru-RU" sz="1600" dirty="0" err="1"/>
              <a:t>Елубаев</a:t>
            </a:r>
            <a:r>
              <a:rPr lang="ru-RU" sz="1600" dirty="0"/>
              <a:t>, быть может, единственный отважился сказать об этой трагедии всю правду. Она жгла его совесть, его сердце. Написание романа стоило ему нескольких инфарктов, он пережил клиническую смерть. «Одинокая юрта» не просто литературный факт, это акт гражданского мужества. Репортаж с петлей на шее.</a:t>
            </a:r>
          </a:p>
        </p:txBody>
      </p:sp>
      <p:pic>
        <p:nvPicPr>
          <p:cNvPr id="4" name="Picture 2"/>
          <p:cNvPicPr>
            <a:picLocks noChangeAspect="1" noChangeArrowheads="1"/>
          </p:cNvPicPr>
          <p:nvPr/>
        </p:nvPicPr>
        <p:blipFill>
          <a:blip r:embed="rId3" cstate="print"/>
          <a:srcRect/>
          <a:stretch>
            <a:fillRect/>
          </a:stretch>
        </p:blipFill>
        <p:spPr bwMode="auto">
          <a:xfrm>
            <a:off x="467544" y="3501008"/>
            <a:ext cx="2232248" cy="3162351"/>
          </a:xfrm>
          <a:prstGeom prst="rect">
            <a:avLst/>
          </a:prstGeom>
          <a:noFill/>
          <a:ln w="9525">
            <a:noFill/>
            <a:miter lim="800000"/>
            <a:headEnd/>
            <a:tailEnd/>
          </a:ln>
        </p:spPr>
      </p:pic>
      <p:pic>
        <p:nvPicPr>
          <p:cNvPr id="1028" name="Picture 4" descr="http://mysl.kazgazeta.kz/wp-content/uploads/2015/04/%D0%95%D0%BB%D1%83%D0%B1%D0%B0%D0%B9.jpg"/>
          <p:cNvPicPr>
            <a:picLocks noChangeAspect="1" noChangeArrowheads="1"/>
          </p:cNvPicPr>
          <p:nvPr/>
        </p:nvPicPr>
        <p:blipFill>
          <a:blip r:embed="rId4" cstate="print"/>
          <a:srcRect/>
          <a:stretch>
            <a:fillRect/>
          </a:stretch>
        </p:blipFill>
        <p:spPr bwMode="auto">
          <a:xfrm>
            <a:off x="755576" y="188640"/>
            <a:ext cx="1656184" cy="2081467"/>
          </a:xfrm>
          <a:prstGeom prst="rect">
            <a:avLst/>
          </a:prstGeom>
          <a:noFill/>
        </p:spPr>
      </p:pic>
      <p:sp>
        <p:nvSpPr>
          <p:cNvPr id="1029" name="Rectangle 5"/>
          <p:cNvSpPr>
            <a:spLocks noChangeArrowheads="1"/>
          </p:cNvSpPr>
          <p:nvPr/>
        </p:nvSpPr>
        <p:spPr bwMode="auto">
          <a:xfrm>
            <a:off x="611560" y="2420888"/>
            <a:ext cx="1907704"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Смагул</a:t>
            </a: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Абатович</a:t>
            </a: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2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Елубаев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(род.1947)</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031" name="Picture 7" descr="http://qrcoder.ru/code/?http%3A%2F%2Freader.bookmate.com%2FWJRjXhXC&amp;4&amp;0"/>
          <p:cNvPicPr>
            <a:picLocks noChangeAspect="1" noChangeArrowheads="1"/>
          </p:cNvPicPr>
          <p:nvPr/>
        </p:nvPicPr>
        <p:blipFill>
          <a:blip r:embed="rId5" cstate="print"/>
          <a:srcRect/>
          <a:stretch>
            <a:fillRect/>
          </a:stretch>
        </p:blipFill>
        <p:spPr bwMode="auto">
          <a:xfrm>
            <a:off x="3779912" y="5013176"/>
            <a:ext cx="864096" cy="864096"/>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323511"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5842" name="Picture 2" descr="http://paradox.by/images/zcreative/carroll-1c.jpg"/>
          <p:cNvPicPr>
            <a:picLocks noChangeAspect="1" noChangeArrowheads="1"/>
          </p:cNvPicPr>
          <p:nvPr/>
        </p:nvPicPr>
        <p:blipFill>
          <a:blip r:embed="rId3" cstate="print"/>
          <a:srcRect/>
          <a:stretch>
            <a:fillRect/>
          </a:stretch>
        </p:blipFill>
        <p:spPr bwMode="auto">
          <a:xfrm>
            <a:off x="971600" y="260648"/>
            <a:ext cx="1440160" cy="2213580"/>
          </a:xfrm>
          <a:prstGeom prst="rect">
            <a:avLst/>
          </a:prstGeom>
          <a:noFill/>
        </p:spPr>
      </p:pic>
      <p:sp>
        <p:nvSpPr>
          <p:cNvPr id="35843" name="Rectangle 3"/>
          <p:cNvSpPr>
            <a:spLocks noChangeArrowheads="1"/>
          </p:cNvSpPr>
          <p:nvPr/>
        </p:nvSpPr>
        <p:spPr bwMode="auto">
          <a:xfrm>
            <a:off x="467544" y="2654914"/>
            <a:ext cx="22677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Льюис Кэрролл</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(1832-1898)</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5844" name="Picture 4"/>
          <p:cNvPicPr>
            <a:picLocks noChangeAspect="1" noChangeArrowheads="1"/>
          </p:cNvPicPr>
          <p:nvPr/>
        </p:nvPicPr>
        <p:blipFill>
          <a:blip r:embed="rId4" cstate="print"/>
          <a:srcRect/>
          <a:stretch>
            <a:fillRect/>
          </a:stretch>
        </p:blipFill>
        <p:spPr bwMode="auto">
          <a:xfrm>
            <a:off x="467544" y="3284984"/>
            <a:ext cx="2216988" cy="3356992"/>
          </a:xfrm>
          <a:prstGeom prst="rect">
            <a:avLst/>
          </a:prstGeom>
          <a:noFill/>
          <a:ln w="9525">
            <a:noFill/>
            <a:miter lim="800000"/>
            <a:headEnd/>
            <a:tailEnd/>
          </a:ln>
        </p:spPr>
      </p:pic>
      <p:pic>
        <p:nvPicPr>
          <p:cNvPr id="35846" name="Picture 6" descr="http://qrcoder.ru/code/?http%3A%2F%2Floveread.me%2Fread_book.php%3Fid%3D2336%26p%3D1&amp;4&amp;0"/>
          <p:cNvPicPr>
            <a:picLocks noChangeAspect="1" noChangeArrowheads="1"/>
          </p:cNvPicPr>
          <p:nvPr/>
        </p:nvPicPr>
        <p:blipFill>
          <a:blip r:embed="rId5" cstate="print"/>
          <a:srcRect/>
          <a:stretch>
            <a:fillRect/>
          </a:stretch>
        </p:blipFill>
        <p:spPr bwMode="auto">
          <a:xfrm>
            <a:off x="3635896" y="5013176"/>
            <a:ext cx="936104" cy="936104"/>
          </a:xfrm>
          <a:prstGeom prst="rect">
            <a:avLst/>
          </a:prstGeom>
          <a:noFill/>
        </p:spPr>
      </p:pic>
      <p:pic>
        <p:nvPicPr>
          <p:cNvPr id="35848" name="Picture 8" descr="http://qrcoder.ru/code/?http%3A%2F%2Faudiokniga.club%2F329-kerroll-alisa-v-strane-chudes.html&amp;4&amp;0"/>
          <p:cNvPicPr>
            <a:picLocks noChangeAspect="1" noChangeArrowheads="1"/>
          </p:cNvPicPr>
          <p:nvPr/>
        </p:nvPicPr>
        <p:blipFill>
          <a:blip r:embed="rId6" cstate="print"/>
          <a:srcRect/>
          <a:stretch>
            <a:fillRect/>
          </a:stretch>
        </p:blipFill>
        <p:spPr bwMode="auto">
          <a:xfrm>
            <a:off x="5292080" y="5013176"/>
            <a:ext cx="914028" cy="914028"/>
          </a:xfrm>
          <a:prstGeom prst="rect">
            <a:avLst/>
          </a:prstGeom>
          <a:noFill/>
        </p:spPr>
      </p:pic>
      <p:pic>
        <p:nvPicPr>
          <p:cNvPr id="35850" name="Picture 10" descr="http://qrcoder.ru/code/?http%3A%2F%2Fonlinemultfilmy.ru%2Falisa-v-strane-chudes-alisa-v-zazerkale%2F&amp;4&amp;0"/>
          <p:cNvPicPr>
            <a:picLocks noChangeAspect="1" noChangeArrowheads="1"/>
          </p:cNvPicPr>
          <p:nvPr/>
        </p:nvPicPr>
        <p:blipFill>
          <a:blip r:embed="rId7" cstate="print"/>
          <a:srcRect/>
          <a:stretch>
            <a:fillRect/>
          </a:stretch>
        </p:blipFill>
        <p:spPr bwMode="auto">
          <a:xfrm>
            <a:off x="7020272" y="5013176"/>
            <a:ext cx="922412" cy="922412"/>
          </a:xfrm>
          <a:prstGeom prst="rect">
            <a:avLst/>
          </a:prstGeom>
          <a:noFill/>
        </p:spPr>
      </p:pic>
      <p:sp>
        <p:nvSpPr>
          <p:cNvPr id="14" name="Прямоугольник 13"/>
          <p:cNvSpPr/>
          <p:nvPr/>
        </p:nvSpPr>
        <p:spPr>
          <a:xfrm>
            <a:off x="3779912" y="404664"/>
            <a:ext cx="4572000" cy="2585323"/>
          </a:xfrm>
          <a:prstGeom prst="rect">
            <a:avLst/>
          </a:prstGeom>
        </p:spPr>
        <p:txBody>
          <a:bodyPr>
            <a:spAutoFit/>
          </a:bodyPr>
          <a:lstStyle/>
          <a:p>
            <a:r>
              <a:rPr lang="ru-RU" b="1" dirty="0"/>
              <a:t>      </a:t>
            </a:r>
            <a:r>
              <a:rPr lang="ru-RU" dirty="0"/>
              <a:t>«Алиса в Стране чудес» - это шедевр мировой литературы, одна из лучших книг написанная в жанре абсурда. </a:t>
            </a:r>
          </a:p>
          <a:p>
            <a:r>
              <a:rPr lang="ru-RU" dirty="0"/>
              <a:t>      Благодаря этой истории читатель перемещается в этот странный, но такой очаровательный мир, где многое становиться все </a:t>
            </a:r>
            <a:r>
              <a:rPr lang="ru-RU" dirty="0" err="1"/>
              <a:t>чудесатее</a:t>
            </a:r>
            <a:r>
              <a:rPr lang="ru-RU" dirty="0"/>
              <a:t> и </a:t>
            </a:r>
            <a:r>
              <a:rPr lang="ru-RU" dirty="0" err="1"/>
              <a:t>чудесатее</a:t>
            </a:r>
            <a:r>
              <a:rPr lang="ru-RU" dirty="0"/>
              <a:t>, </a:t>
            </a:r>
            <a:r>
              <a:rPr lang="ru-RU" dirty="0" err="1"/>
              <a:t>и</a:t>
            </a:r>
            <a:r>
              <a:rPr lang="ru-RU" dirty="0"/>
              <a:t> потому многие события не поддаются логике</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4818" name="Picture 2" descr="http://cdn.tvc.ru/pictures/mood/b/369/33.jpg"/>
          <p:cNvPicPr>
            <a:picLocks noChangeAspect="1" noChangeArrowheads="1"/>
          </p:cNvPicPr>
          <p:nvPr/>
        </p:nvPicPr>
        <p:blipFill>
          <a:blip r:embed="rId3" cstate="print"/>
          <a:srcRect/>
          <a:stretch>
            <a:fillRect/>
          </a:stretch>
        </p:blipFill>
        <p:spPr bwMode="auto">
          <a:xfrm>
            <a:off x="467544" y="476672"/>
            <a:ext cx="2258416" cy="1693812"/>
          </a:xfrm>
          <a:prstGeom prst="rect">
            <a:avLst/>
          </a:prstGeom>
          <a:noFill/>
        </p:spPr>
      </p:pic>
      <p:sp>
        <p:nvSpPr>
          <p:cNvPr id="34819" name="Rectangle 3"/>
          <p:cNvSpPr>
            <a:spLocks noChangeArrowheads="1"/>
          </p:cNvSpPr>
          <p:nvPr/>
        </p:nvSpPr>
        <p:spPr bwMode="auto">
          <a:xfrm>
            <a:off x="467544" y="2348880"/>
            <a:ext cx="22677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rgbClr val="333333"/>
                </a:solidFill>
                <a:effectLst/>
                <a:latin typeface="Arial" pitchFamily="34" charset="0"/>
                <a:ea typeface="Calibri" pitchFamily="34" charset="0"/>
                <a:cs typeface="Arial" pitchFamily="34" charset="0"/>
              </a:rPr>
              <a:t>Антуан</a:t>
            </a: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 де Сент-Экзюпери</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(1900-1944)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4821" name="Picture 5" descr="http://cosmetics.minemegashop.ru/images/1020199681.jpg"/>
          <p:cNvPicPr>
            <a:picLocks noChangeAspect="1" noChangeArrowheads="1"/>
          </p:cNvPicPr>
          <p:nvPr/>
        </p:nvPicPr>
        <p:blipFill>
          <a:blip r:embed="rId4" cstate="print"/>
          <a:srcRect/>
          <a:stretch>
            <a:fillRect/>
          </a:stretch>
        </p:blipFill>
        <p:spPr bwMode="auto">
          <a:xfrm>
            <a:off x="539552" y="3861048"/>
            <a:ext cx="2114731" cy="2780928"/>
          </a:xfrm>
          <a:prstGeom prst="rect">
            <a:avLst/>
          </a:prstGeom>
          <a:noFill/>
        </p:spPr>
      </p:pic>
      <p:sp>
        <p:nvSpPr>
          <p:cNvPr id="11" name="Прямоугольник 10"/>
          <p:cNvSpPr/>
          <p:nvPr/>
        </p:nvSpPr>
        <p:spPr>
          <a:xfrm>
            <a:off x="3707904" y="620688"/>
            <a:ext cx="4572000" cy="2585323"/>
          </a:xfrm>
          <a:prstGeom prst="rect">
            <a:avLst/>
          </a:prstGeom>
        </p:spPr>
        <p:txBody>
          <a:bodyPr>
            <a:spAutoFit/>
          </a:bodyPr>
          <a:lstStyle/>
          <a:p>
            <a:r>
              <a:rPr lang="ru-RU" dirty="0"/>
              <a:t>      </a:t>
            </a:r>
            <a:r>
              <a:rPr lang="ru-RU" sz="1600" dirty="0"/>
              <a:t>Самое знаменитое произведение </a:t>
            </a:r>
            <a:r>
              <a:rPr lang="ru-RU" sz="1600" dirty="0" err="1"/>
              <a:t>Антуана</a:t>
            </a:r>
            <a:r>
              <a:rPr lang="ru-RU" sz="1600" dirty="0"/>
              <a:t> де Сент-Экзюпери с авторскими рисунками. </a:t>
            </a:r>
          </a:p>
          <a:p>
            <a:r>
              <a:rPr lang="ru-RU" sz="1600" dirty="0"/>
              <a:t>       Мудрая и "человечная" сказка-притча, в которой просто и проникновенно говорится о самом важном: о дружбе и любви, о долге и верности, о красоте и нетерпимости к злу.</a:t>
            </a:r>
          </a:p>
          <a:p>
            <a:r>
              <a:rPr lang="ru-RU" sz="1600" dirty="0"/>
              <a:t>       "Все мы родом из детства", - напоминает великий француз и знакомит нас с самым загадочным и трогательным героем мировой литературы.</a:t>
            </a:r>
          </a:p>
        </p:txBody>
      </p:sp>
      <p:pic>
        <p:nvPicPr>
          <p:cNvPr id="34823" name="Picture 7" descr="http://qrcoder.ru/code/?http%3A%2F%2Fonline-knigi.com%2Fpage%2F159&amp;4&amp;0"/>
          <p:cNvPicPr>
            <a:picLocks noChangeAspect="1" noChangeArrowheads="1"/>
          </p:cNvPicPr>
          <p:nvPr/>
        </p:nvPicPr>
        <p:blipFill>
          <a:blip r:embed="rId5" cstate="print"/>
          <a:srcRect/>
          <a:stretch>
            <a:fillRect/>
          </a:stretch>
        </p:blipFill>
        <p:spPr bwMode="auto">
          <a:xfrm>
            <a:off x="3707904" y="5085184"/>
            <a:ext cx="792088" cy="792088"/>
          </a:xfrm>
          <a:prstGeom prst="rect">
            <a:avLst/>
          </a:prstGeom>
          <a:noFill/>
        </p:spPr>
      </p:pic>
      <p:pic>
        <p:nvPicPr>
          <p:cNvPr id="34825" name="Picture 9" descr="http://qrcoder.ru/code/?http%3A%2F%2Faudioknigi.club%2Fantuan-de-sent-ekzyuperi-malenkiy-princ&amp;4&amp;0"/>
          <p:cNvPicPr>
            <a:picLocks noChangeAspect="1" noChangeArrowheads="1"/>
          </p:cNvPicPr>
          <p:nvPr/>
        </p:nvPicPr>
        <p:blipFill>
          <a:blip r:embed="rId6" cstate="print"/>
          <a:srcRect/>
          <a:stretch>
            <a:fillRect/>
          </a:stretch>
        </p:blipFill>
        <p:spPr bwMode="auto">
          <a:xfrm>
            <a:off x="5364088" y="5013176"/>
            <a:ext cx="864096" cy="864096"/>
          </a:xfrm>
          <a:prstGeom prst="rect">
            <a:avLst/>
          </a:prstGeom>
          <a:noFill/>
        </p:spPr>
      </p:pic>
      <p:pic>
        <p:nvPicPr>
          <p:cNvPr id="34827" name="Picture 11" descr="http://qrcoder.ru/code/?http%3A%2F%2Fwww.onlinelife.club%2F17732-malenkiy-princ-1966.html&amp;4&amp;0"/>
          <p:cNvPicPr>
            <a:picLocks noChangeAspect="1" noChangeArrowheads="1"/>
          </p:cNvPicPr>
          <p:nvPr/>
        </p:nvPicPr>
        <p:blipFill>
          <a:blip r:embed="rId7" cstate="print"/>
          <a:srcRect/>
          <a:stretch>
            <a:fillRect/>
          </a:stretch>
        </p:blipFill>
        <p:spPr bwMode="auto">
          <a:xfrm>
            <a:off x="7020272" y="5063108"/>
            <a:ext cx="864096" cy="864096"/>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6866" name="Picture 2" descr="https://s16.stc.all.kpcdn.net/share/i/12/4548976/inx960x640.jpg"/>
          <p:cNvPicPr>
            <a:picLocks noChangeAspect="1" noChangeArrowheads="1"/>
          </p:cNvPicPr>
          <p:nvPr/>
        </p:nvPicPr>
        <p:blipFill>
          <a:blip r:embed="rId3" cstate="print"/>
          <a:srcRect/>
          <a:stretch>
            <a:fillRect/>
          </a:stretch>
        </p:blipFill>
        <p:spPr bwMode="auto">
          <a:xfrm>
            <a:off x="395536" y="476672"/>
            <a:ext cx="2376264" cy="1584176"/>
          </a:xfrm>
          <a:prstGeom prst="rect">
            <a:avLst/>
          </a:prstGeom>
          <a:noFill/>
        </p:spPr>
      </p:pic>
      <p:sp>
        <p:nvSpPr>
          <p:cNvPr id="36867" name="Rectangle 3"/>
          <p:cNvSpPr>
            <a:spLocks noChangeArrowheads="1"/>
          </p:cNvSpPr>
          <p:nvPr/>
        </p:nvSpPr>
        <p:spPr bwMode="auto">
          <a:xfrm>
            <a:off x="395536" y="2132856"/>
            <a:ext cx="24117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Аркадий Натанович Стругацкий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(1925-1991)</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Борис Натанович Стругацкий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(1933-2012)</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6869" name="Picture 5" descr="http://illustrators.ru/uploads/illustration/image/62/main_62_original.jpg"/>
          <p:cNvPicPr>
            <a:picLocks noChangeAspect="1" noChangeArrowheads="1"/>
          </p:cNvPicPr>
          <p:nvPr/>
        </p:nvPicPr>
        <p:blipFill>
          <a:blip r:embed="rId4" cstate="print"/>
          <a:srcRect/>
          <a:stretch>
            <a:fillRect/>
          </a:stretch>
        </p:blipFill>
        <p:spPr bwMode="auto">
          <a:xfrm>
            <a:off x="395536" y="3356992"/>
            <a:ext cx="2326262" cy="3291880"/>
          </a:xfrm>
          <a:prstGeom prst="rect">
            <a:avLst/>
          </a:prstGeom>
          <a:noFill/>
        </p:spPr>
      </p:pic>
      <p:sp>
        <p:nvSpPr>
          <p:cNvPr id="11" name="Прямоугольник 10"/>
          <p:cNvSpPr/>
          <p:nvPr/>
        </p:nvSpPr>
        <p:spPr>
          <a:xfrm>
            <a:off x="3995936" y="548680"/>
            <a:ext cx="4572000" cy="1600438"/>
          </a:xfrm>
          <a:prstGeom prst="rect">
            <a:avLst/>
          </a:prstGeom>
        </p:spPr>
        <p:txBody>
          <a:bodyPr>
            <a:spAutoFit/>
          </a:bodyPr>
          <a:lstStyle/>
          <a:p>
            <a:r>
              <a:rPr lang="ru-RU" dirty="0"/>
              <a:t> </a:t>
            </a:r>
            <a:r>
              <a:rPr lang="ru-RU" sz="1600" dirty="0"/>
              <a:t>   «Понедельник начинается в субботу» — это не просто веха, а одна из заоблачных вершин в истории русской фантастики. Изящное, многогранное, увлекательное повествование, пройти мимо которого будет не просто ошибкой — преступлением. </a:t>
            </a:r>
          </a:p>
        </p:txBody>
      </p:sp>
      <p:pic>
        <p:nvPicPr>
          <p:cNvPr id="36871" name="Picture 7" descr="http://qrcoder.ru/code/?http%3A%2F%2Faudioknigi.club%2Fstrugackie-arkadiy-i-boris-ponedelnik-nachinaetsya-v-subbotu&amp;4&amp;0"/>
          <p:cNvPicPr>
            <a:picLocks noChangeAspect="1" noChangeArrowheads="1"/>
          </p:cNvPicPr>
          <p:nvPr/>
        </p:nvPicPr>
        <p:blipFill>
          <a:blip r:embed="rId5" cstate="print"/>
          <a:srcRect/>
          <a:stretch>
            <a:fillRect/>
          </a:stretch>
        </p:blipFill>
        <p:spPr bwMode="auto">
          <a:xfrm>
            <a:off x="5364088" y="5013176"/>
            <a:ext cx="936104" cy="936104"/>
          </a:xfrm>
          <a:prstGeom prst="rect">
            <a:avLst/>
          </a:prstGeom>
          <a:noFill/>
        </p:spPr>
      </p:pic>
      <p:pic>
        <p:nvPicPr>
          <p:cNvPr id="36873" name="Picture 9" descr="http://qrcoder.ru/code/?http%3A%2F%2Fonline-knigi.com%2Fpage%2F241954&amp;4&amp;0"/>
          <p:cNvPicPr>
            <a:picLocks noChangeAspect="1" noChangeArrowheads="1"/>
          </p:cNvPicPr>
          <p:nvPr/>
        </p:nvPicPr>
        <p:blipFill>
          <a:blip r:embed="rId6" cstate="print"/>
          <a:srcRect/>
          <a:stretch>
            <a:fillRect/>
          </a:stretch>
        </p:blipFill>
        <p:spPr bwMode="auto">
          <a:xfrm>
            <a:off x="3779912" y="5013176"/>
            <a:ext cx="864096" cy="864096"/>
          </a:xfrm>
          <a:prstGeom prst="rect">
            <a:avLst/>
          </a:prstGeom>
          <a:noFill/>
        </p:spPr>
      </p:pic>
      <p:pic>
        <p:nvPicPr>
          <p:cNvPr id="36875" name="Picture 11" descr="http://qrcoder.ru/code/?http%3A%2F%2Fwww.youtube.com%2Fwatch%3Fv%3DljC9ury3SDM&amp;4&amp;0"/>
          <p:cNvPicPr>
            <a:picLocks noChangeAspect="1" noChangeArrowheads="1"/>
          </p:cNvPicPr>
          <p:nvPr/>
        </p:nvPicPr>
        <p:blipFill>
          <a:blip r:embed="rId7" cstate="print"/>
          <a:srcRect/>
          <a:stretch>
            <a:fillRect/>
          </a:stretch>
        </p:blipFill>
        <p:spPr bwMode="auto">
          <a:xfrm>
            <a:off x="7092280" y="5085184"/>
            <a:ext cx="905644" cy="90564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67544" y="3356992"/>
            <a:ext cx="2232248" cy="3328533"/>
          </a:xfrm>
          <a:prstGeom prst="rect">
            <a:avLst/>
          </a:prstGeom>
          <a:noFill/>
          <a:ln w="9525">
            <a:noFill/>
            <a:miter lim="800000"/>
            <a:headEnd/>
            <a:tailEnd/>
          </a:ln>
        </p:spPr>
      </p:pic>
      <p:pic>
        <p:nvPicPr>
          <p:cNvPr id="1028" name="Picture 4" descr="http://sozvuchie.by/images/2017/09/IMG_8625.JPG"/>
          <p:cNvPicPr>
            <a:picLocks noChangeAspect="1" noChangeArrowheads="1"/>
          </p:cNvPicPr>
          <p:nvPr/>
        </p:nvPicPr>
        <p:blipFill>
          <a:blip r:embed="rId4" cstate="print"/>
          <a:srcRect/>
          <a:stretch>
            <a:fillRect/>
          </a:stretch>
        </p:blipFill>
        <p:spPr bwMode="auto">
          <a:xfrm>
            <a:off x="683568" y="476672"/>
            <a:ext cx="1524074" cy="2016224"/>
          </a:xfrm>
          <a:prstGeom prst="rect">
            <a:avLst/>
          </a:prstGeom>
          <a:noFill/>
        </p:spPr>
      </p:pic>
      <p:sp>
        <p:nvSpPr>
          <p:cNvPr id="1029" name="Rectangle 5"/>
          <p:cNvSpPr>
            <a:spLocks noChangeArrowheads="1"/>
          </p:cNvSpPr>
          <p:nvPr/>
        </p:nvSpPr>
        <p:spPr bwMode="auto">
          <a:xfrm>
            <a:off x="539552" y="2564904"/>
            <a:ext cx="1800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Мухтар</a:t>
            </a: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Омарханович</a:t>
            </a: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900" b="0" i="0" u="none" strike="noStrike" cap="none" normalizeH="0" baseline="0" dirty="0" err="1">
                <a:ln>
                  <a:noFill/>
                </a:ln>
                <a:solidFill>
                  <a:schemeClr val="tx1"/>
                </a:solidFill>
                <a:effectLst/>
                <a:latin typeface="Calibri" pitchFamily="34" charset="0"/>
                <a:ea typeface="Calibri" pitchFamily="34" charset="0"/>
                <a:cs typeface="Times New Roman" pitchFamily="18" charset="0"/>
              </a:rPr>
              <a:t>Ауэзов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(1897-1961)</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031" name="Picture 7" descr="http://qrcoder.ru/code/?http%3A%2F%2Flibrebook.me%2Fabai_s_way%2Fvol2%2F1&amp;4&amp;0"/>
          <p:cNvPicPr>
            <a:picLocks noChangeAspect="1" noChangeArrowheads="1"/>
          </p:cNvPicPr>
          <p:nvPr/>
        </p:nvPicPr>
        <p:blipFill>
          <a:blip r:embed="rId5" cstate="print"/>
          <a:srcRect/>
          <a:stretch>
            <a:fillRect/>
          </a:stretch>
        </p:blipFill>
        <p:spPr bwMode="auto">
          <a:xfrm>
            <a:off x="4644008" y="5085184"/>
            <a:ext cx="792088" cy="792088"/>
          </a:xfrm>
          <a:prstGeom prst="rect">
            <a:avLst/>
          </a:prstGeom>
          <a:noFill/>
        </p:spPr>
      </p:pic>
      <p:pic>
        <p:nvPicPr>
          <p:cNvPr id="1033" name="Picture 9" descr="http://qrcoder.ru/code/?http%3A%2F%2Fprochtu.ru%2Fuslishu.php%3Favtor%3D2705%26kniga%3D1&amp;4&amp;0"/>
          <p:cNvPicPr>
            <a:picLocks noChangeAspect="1" noChangeArrowheads="1"/>
          </p:cNvPicPr>
          <p:nvPr/>
        </p:nvPicPr>
        <p:blipFill>
          <a:blip r:embed="rId6" cstate="print"/>
          <a:srcRect/>
          <a:stretch>
            <a:fillRect/>
          </a:stretch>
        </p:blipFill>
        <p:spPr bwMode="auto">
          <a:xfrm>
            <a:off x="6732240" y="5085184"/>
            <a:ext cx="792088" cy="792088"/>
          </a:xfrm>
          <a:prstGeom prst="rect">
            <a:avLst/>
          </a:prstGeom>
          <a:noFill/>
        </p:spPr>
      </p:pic>
      <p:sp>
        <p:nvSpPr>
          <p:cNvPr id="11" name="Прямоугольник 10"/>
          <p:cNvSpPr/>
          <p:nvPr/>
        </p:nvSpPr>
        <p:spPr>
          <a:xfrm>
            <a:off x="4644008" y="5877272"/>
            <a:ext cx="100811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6660232" y="5877272"/>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3" name="Прямоугольник 12"/>
          <p:cNvSpPr/>
          <p:nvPr/>
        </p:nvSpPr>
        <p:spPr>
          <a:xfrm>
            <a:off x="3779912" y="404664"/>
            <a:ext cx="4572000" cy="3693319"/>
          </a:xfrm>
          <a:prstGeom prst="rect">
            <a:avLst/>
          </a:prstGeom>
        </p:spPr>
        <p:txBody>
          <a:bodyPr>
            <a:spAutoFit/>
          </a:bodyPr>
          <a:lstStyle/>
          <a:p>
            <a:r>
              <a:rPr lang="ru-RU" dirty="0"/>
              <a:t>      По словам К.И. </a:t>
            </a:r>
            <a:r>
              <a:rPr lang="ru-RU" dirty="0" err="1"/>
              <a:t>Сатпаева</a:t>
            </a:r>
            <a:r>
              <a:rPr lang="ru-RU" dirty="0"/>
              <a:t>, роман </a:t>
            </a:r>
            <a:r>
              <a:rPr lang="ru-RU" dirty="0" err="1"/>
              <a:t>Мухтара</a:t>
            </a:r>
            <a:r>
              <a:rPr lang="ru-RU" dirty="0"/>
              <a:t> </a:t>
            </a:r>
            <a:r>
              <a:rPr lang="ru-RU" dirty="0" err="1"/>
              <a:t>Ауэзова</a:t>
            </a:r>
            <a:r>
              <a:rPr lang="ru-RU" dirty="0"/>
              <a:t> " Путь Абая " –– это «подлинная энциклопедия всех многогранных сторон жизни и быта казахского народа во второй половине ХIХ столетия».</a:t>
            </a:r>
          </a:p>
          <a:p>
            <a:r>
              <a:rPr lang="ru-RU" dirty="0"/>
              <a:t>    Главный герой романа –эпопеи - реальное историческое лицо, великий поэт, основоположник казахской письменной литературы, просветитель Абай </a:t>
            </a:r>
            <a:r>
              <a:rPr lang="ru-RU" dirty="0" err="1"/>
              <a:t>Кунанбаев</a:t>
            </a:r>
            <a:r>
              <a:rPr lang="ru-RU" dirty="0"/>
              <a:t>. </a:t>
            </a:r>
          </a:p>
          <a:p>
            <a:r>
              <a:rPr lang="ru-RU" dirty="0"/>
              <a:t>    Роман переведен на 30 языков народов мира.</a:t>
            </a:r>
          </a:p>
          <a:p>
            <a:endParaRPr lang="ru-RU" dirty="0"/>
          </a:p>
          <a:p>
            <a:endParaRPr lang="ru-R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8674" name="Picture 2" descr="http://bestdeals.minemegashop.ru/images/1012140962.jpg"/>
          <p:cNvPicPr>
            <a:picLocks noChangeAspect="1" noChangeArrowheads="1"/>
          </p:cNvPicPr>
          <p:nvPr/>
        </p:nvPicPr>
        <p:blipFill>
          <a:blip r:embed="rId3" cstate="print"/>
          <a:srcRect/>
          <a:stretch>
            <a:fillRect/>
          </a:stretch>
        </p:blipFill>
        <p:spPr bwMode="auto">
          <a:xfrm>
            <a:off x="395536" y="3645024"/>
            <a:ext cx="2321929" cy="3024335"/>
          </a:xfrm>
          <a:prstGeom prst="rect">
            <a:avLst/>
          </a:prstGeom>
          <a:noFill/>
        </p:spPr>
      </p:pic>
      <p:pic>
        <p:nvPicPr>
          <p:cNvPr id="28676" name="Picture 4" descr="https://j.livelib.ru/auface/003375/o/4cad/Oskar_Uajld.jpg"/>
          <p:cNvPicPr>
            <a:picLocks noChangeAspect="1" noChangeArrowheads="1"/>
          </p:cNvPicPr>
          <p:nvPr/>
        </p:nvPicPr>
        <p:blipFill>
          <a:blip r:embed="rId4" cstate="print"/>
          <a:srcRect/>
          <a:stretch>
            <a:fillRect/>
          </a:stretch>
        </p:blipFill>
        <p:spPr bwMode="auto">
          <a:xfrm>
            <a:off x="827584" y="404665"/>
            <a:ext cx="1453362" cy="2016224"/>
          </a:xfrm>
          <a:prstGeom prst="rect">
            <a:avLst/>
          </a:prstGeom>
          <a:noFill/>
        </p:spPr>
      </p:pic>
      <p:sp>
        <p:nvSpPr>
          <p:cNvPr id="28677" name="Rectangle 5"/>
          <p:cNvSpPr>
            <a:spLocks noChangeArrowheads="1"/>
          </p:cNvSpPr>
          <p:nvPr/>
        </p:nvSpPr>
        <p:spPr bwMode="auto">
          <a:xfrm>
            <a:off x="539552" y="2564904"/>
            <a:ext cx="205172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Оскар Уайльд</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(1854-1900)</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Прямоугольник 8"/>
          <p:cNvSpPr/>
          <p:nvPr/>
        </p:nvSpPr>
        <p:spPr>
          <a:xfrm>
            <a:off x="3419872" y="692696"/>
            <a:ext cx="4572000" cy="2031325"/>
          </a:xfrm>
          <a:prstGeom prst="rect">
            <a:avLst/>
          </a:prstGeom>
        </p:spPr>
        <p:txBody>
          <a:bodyPr>
            <a:spAutoFit/>
          </a:bodyPr>
          <a:lstStyle/>
          <a:p>
            <a:r>
              <a:rPr lang="ru-RU" dirty="0"/>
              <a:t>   Восхитительная и ужасающая история </a:t>
            </a:r>
            <a:r>
              <a:rPr lang="ru-RU" dirty="0" err="1"/>
              <a:t>гламурного</a:t>
            </a:r>
            <a:r>
              <a:rPr lang="ru-RU" dirty="0"/>
              <a:t> молодого человека, который продает свою душу за вечную молодость и красоту. </a:t>
            </a:r>
          </a:p>
          <a:p>
            <a:r>
              <a:rPr lang="ru-RU" dirty="0"/>
              <a:t>    Роман стал самым читаемым манифестом эстетических воззрений самого Оскара Уайльда и принес ему скандальную славу.</a:t>
            </a:r>
          </a:p>
        </p:txBody>
      </p:sp>
      <p:pic>
        <p:nvPicPr>
          <p:cNvPr id="28679" name="Picture 7" descr="http://qrcoder.ru/code/?http%3A%2F%2Flibrebook.me%2Fthe_picture_of_dorian_gray%2Fvol1%2F1&amp;4&amp;0"/>
          <p:cNvPicPr>
            <a:picLocks noChangeAspect="1" noChangeArrowheads="1"/>
          </p:cNvPicPr>
          <p:nvPr/>
        </p:nvPicPr>
        <p:blipFill>
          <a:blip r:embed="rId5" cstate="print"/>
          <a:srcRect/>
          <a:stretch>
            <a:fillRect/>
          </a:stretch>
        </p:blipFill>
        <p:spPr bwMode="auto">
          <a:xfrm>
            <a:off x="3707904" y="5085184"/>
            <a:ext cx="792088" cy="792088"/>
          </a:xfrm>
          <a:prstGeom prst="rect">
            <a:avLst/>
          </a:prstGeom>
          <a:noFill/>
        </p:spPr>
      </p:pic>
      <p:pic>
        <p:nvPicPr>
          <p:cNvPr id="28681" name="Picture 9" descr="http://qrcoder.ru/code/?http%3A%2F%2Faudioknigi.club%2Foskar-uayld-portret-doriana-greya&amp;4&amp;0"/>
          <p:cNvPicPr>
            <a:picLocks noChangeAspect="1" noChangeArrowheads="1"/>
          </p:cNvPicPr>
          <p:nvPr/>
        </p:nvPicPr>
        <p:blipFill>
          <a:blip r:embed="rId6" cstate="print"/>
          <a:srcRect/>
          <a:stretch>
            <a:fillRect/>
          </a:stretch>
        </p:blipFill>
        <p:spPr bwMode="auto">
          <a:xfrm>
            <a:off x="5364088" y="5085184"/>
            <a:ext cx="792088" cy="792088"/>
          </a:xfrm>
          <a:prstGeom prst="rect">
            <a:avLst/>
          </a:prstGeom>
          <a:noFill/>
        </p:spPr>
      </p:pic>
      <p:pic>
        <p:nvPicPr>
          <p:cNvPr id="28683" name="Picture 11" descr="http://qrcoder.ru/code/?http%3A%2F%2Fkinogo.by%2F8310-dorian-gray_2009.html&amp;4&amp;0"/>
          <p:cNvPicPr>
            <a:picLocks noChangeAspect="1" noChangeArrowheads="1"/>
          </p:cNvPicPr>
          <p:nvPr/>
        </p:nvPicPr>
        <p:blipFill>
          <a:blip r:embed="rId7" cstate="print"/>
          <a:srcRect/>
          <a:stretch>
            <a:fillRect/>
          </a:stretch>
        </p:blipFill>
        <p:spPr bwMode="auto">
          <a:xfrm>
            <a:off x="7164288" y="5085184"/>
            <a:ext cx="770012" cy="770012"/>
          </a:xfrm>
          <a:prstGeom prst="rect">
            <a:avLst/>
          </a:prstGeom>
          <a:noFill/>
        </p:spPr>
      </p:pic>
      <p:sp>
        <p:nvSpPr>
          <p:cNvPr id="14" name="Прямоугольник 13"/>
          <p:cNvSpPr/>
          <p:nvPr/>
        </p:nvSpPr>
        <p:spPr>
          <a:xfrm>
            <a:off x="3635896" y="5949280"/>
            <a:ext cx="98985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5" name="Прямоугольник 14"/>
          <p:cNvSpPr/>
          <p:nvPr/>
        </p:nvSpPr>
        <p:spPr>
          <a:xfrm>
            <a:off x="5220072" y="5949280"/>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6" name="Прямоугольник 15"/>
          <p:cNvSpPr/>
          <p:nvPr/>
        </p:nvSpPr>
        <p:spPr>
          <a:xfrm>
            <a:off x="7020272" y="5949280"/>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5122" name="AutoShape 2" descr="https://wcbook.ru/data/book/31/317599.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5124" name="Picture 4" descr="https://www.auchan.ru/pokupki/media/catalog/product/cache/1/image/9df78eab33525d08d6e5fb8d27136e95/2/6/268001.jpg"/>
          <p:cNvPicPr>
            <a:picLocks noChangeAspect="1" noChangeArrowheads="1"/>
          </p:cNvPicPr>
          <p:nvPr/>
        </p:nvPicPr>
        <p:blipFill>
          <a:blip r:embed="rId3" cstate="print"/>
          <a:srcRect/>
          <a:stretch>
            <a:fillRect/>
          </a:stretch>
        </p:blipFill>
        <p:spPr bwMode="auto">
          <a:xfrm>
            <a:off x="467544" y="3717032"/>
            <a:ext cx="2160240" cy="2905222"/>
          </a:xfrm>
          <a:prstGeom prst="rect">
            <a:avLst/>
          </a:prstGeom>
          <a:noFill/>
        </p:spPr>
      </p:pic>
      <p:pic>
        <p:nvPicPr>
          <p:cNvPr id="5126" name="Picture 6" descr="http://zoozel.ru/gallery/images/310985_portret-bulgakova.jpg"/>
          <p:cNvPicPr>
            <a:picLocks noChangeAspect="1" noChangeArrowheads="1"/>
          </p:cNvPicPr>
          <p:nvPr/>
        </p:nvPicPr>
        <p:blipFill>
          <a:blip r:embed="rId4" cstate="print"/>
          <a:srcRect/>
          <a:stretch>
            <a:fillRect/>
          </a:stretch>
        </p:blipFill>
        <p:spPr bwMode="auto">
          <a:xfrm>
            <a:off x="827584" y="332656"/>
            <a:ext cx="1458162" cy="1944216"/>
          </a:xfrm>
          <a:prstGeom prst="rect">
            <a:avLst/>
          </a:prstGeom>
          <a:noFill/>
        </p:spPr>
      </p:pic>
      <p:sp>
        <p:nvSpPr>
          <p:cNvPr id="8" name="Прямоугольник 7"/>
          <p:cNvSpPr/>
          <p:nvPr/>
        </p:nvSpPr>
        <p:spPr>
          <a:xfrm>
            <a:off x="611560" y="2420888"/>
            <a:ext cx="1925960" cy="369332"/>
          </a:xfrm>
          <a:prstGeom prst="rect">
            <a:avLst/>
          </a:prstGeom>
        </p:spPr>
        <p:txBody>
          <a:bodyPr wrap="square">
            <a:spAutoFit/>
          </a:bodyPr>
          <a:lstStyle/>
          <a:p>
            <a:pPr algn="ctr"/>
            <a:r>
              <a:rPr lang="ru-RU" sz="900" dirty="0"/>
              <a:t>Михаил Афанасьевич Булгаков</a:t>
            </a:r>
          </a:p>
          <a:p>
            <a:pPr algn="ctr"/>
            <a:r>
              <a:rPr lang="ru-RU" sz="900" dirty="0"/>
              <a:t>(1891-1940)</a:t>
            </a:r>
          </a:p>
        </p:txBody>
      </p:sp>
      <p:sp>
        <p:nvSpPr>
          <p:cNvPr id="9" name="Прямоугольник 8"/>
          <p:cNvSpPr/>
          <p:nvPr/>
        </p:nvSpPr>
        <p:spPr>
          <a:xfrm>
            <a:off x="3635896" y="476672"/>
            <a:ext cx="4716016" cy="3046988"/>
          </a:xfrm>
          <a:prstGeom prst="rect">
            <a:avLst/>
          </a:prstGeom>
        </p:spPr>
        <p:txBody>
          <a:bodyPr wrap="square">
            <a:spAutoFit/>
          </a:bodyPr>
          <a:lstStyle/>
          <a:p>
            <a:r>
              <a:rPr lang="ru-RU" sz="1600" dirty="0"/>
              <a:t>      «Мастер и Маргарита» – блистательный шедевр, созданный Михаилом Булгаковым, завораживающая мистическая </a:t>
            </a:r>
            <a:r>
              <a:rPr lang="ru-RU" sz="1600" dirty="0" err="1"/>
              <a:t>дьяволиада</a:t>
            </a:r>
            <a:r>
              <a:rPr lang="ru-RU" sz="1600" dirty="0"/>
              <a:t>, обнажающая вечные темы любви, борьбы добра со злом, смерти и бессмертия.</a:t>
            </a:r>
          </a:p>
          <a:p>
            <a:r>
              <a:rPr lang="ru-RU" sz="1600" dirty="0"/>
              <a:t>       Эта книга – на века.</a:t>
            </a:r>
          </a:p>
          <a:p>
            <a:r>
              <a:rPr lang="ru-RU" sz="1600" dirty="0"/>
              <a:t>       Прочтя первую фразу: «В час жаркого весеннего заката на Патриарших прудах появились двое граждан…», мы добровольно, неминуемо и безвозвратно погружаемся в мир Мастера, Маргариты, Пилата, </a:t>
            </a:r>
            <a:r>
              <a:rPr lang="ru-RU" sz="1600" dirty="0" err="1"/>
              <a:t>Воланда</a:t>
            </a:r>
            <a:r>
              <a:rPr lang="ru-RU" sz="1600" dirty="0"/>
              <a:t>, </a:t>
            </a:r>
            <a:r>
              <a:rPr lang="ru-RU" sz="1600" dirty="0" err="1"/>
              <a:t>Азазелло</a:t>
            </a:r>
            <a:r>
              <a:rPr lang="ru-RU" sz="1600" dirty="0"/>
              <a:t> с </a:t>
            </a:r>
            <a:r>
              <a:rPr lang="ru-RU" sz="1600" dirty="0" err="1"/>
              <a:t>Коровьевым</a:t>
            </a:r>
            <a:r>
              <a:rPr lang="ru-RU" sz="1600" dirty="0"/>
              <a:t> и других героев романа...</a:t>
            </a:r>
          </a:p>
        </p:txBody>
      </p:sp>
      <p:pic>
        <p:nvPicPr>
          <p:cNvPr id="5128" name="Picture 8" descr="http://qrcoder.ru/code/?http%3A%2F%2Fhttp%3A%2F%2Fonline-knigi.com%2Fpage%2F256&amp;4&amp;0"/>
          <p:cNvPicPr>
            <a:picLocks noChangeAspect="1" noChangeArrowheads="1"/>
          </p:cNvPicPr>
          <p:nvPr/>
        </p:nvPicPr>
        <p:blipFill>
          <a:blip r:embed="rId5" cstate="print"/>
          <a:srcRect/>
          <a:stretch>
            <a:fillRect/>
          </a:stretch>
        </p:blipFill>
        <p:spPr bwMode="auto">
          <a:xfrm>
            <a:off x="3563888" y="5013176"/>
            <a:ext cx="936104" cy="936104"/>
          </a:xfrm>
          <a:prstGeom prst="rect">
            <a:avLst/>
          </a:prstGeom>
          <a:noFill/>
        </p:spPr>
      </p:pic>
      <p:pic>
        <p:nvPicPr>
          <p:cNvPr id="5130" name="Picture 10" descr="http://qrcoder.ru/code/?http%3A%2F%2Faudioknigi.club%2Fmbulgakov-master-i-margarita&amp;4&amp;0"/>
          <p:cNvPicPr>
            <a:picLocks noChangeAspect="1" noChangeArrowheads="1"/>
          </p:cNvPicPr>
          <p:nvPr/>
        </p:nvPicPr>
        <p:blipFill>
          <a:blip r:embed="rId6" cstate="print"/>
          <a:srcRect/>
          <a:stretch>
            <a:fillRect/>
          </a:stretch>
        </p:blipFill>
        <p:spPr bwMode="auto">
          <a:xfrm>
            <a:off x="5508104" y="5085184"/>
            <a:ext cx="864096" cy="864096"/>
          </a:xfrm>
          <a:prstGeom prst="rect">
            <a:avLst/>
          </a:prstGeom>
          <a:noFill/>
        </p:spPr>
      </p:pic>
      <p:pic>
        <p:nvPicPr>
          <p:cNvPr id="5132" name="Picture 12" descr="http://qrcoder.ru/code/?http%3A%2F%2Fonlinefilm-hd.com%2Fload%2Fserialy%2Fmaster_i_margarita_2005%2F1-1-0-3393&amp;4&amp;0"/>
          <p:cNvPicPr>
            <a:picLocks noChangeAspect="1" noChangeArrowheads="1"/>
          </p:cNvPicPr>
          <p:nvPr/>
        </p:nvPicPr>
        <p:blipFill>
          <a:blip r:embed="rId7" cstate="print"/>
          <a:srcRect/>
          <a:stretch>
            <a:fillRect/>
          </a:stretch>
        </p:blipFill>
        <p:spPr bwMode="auto">
          <a:xfrm>
            <a:off x="7380312" y="5013176"/>
            <a:ext cx="864096" cy="864096"/>
          </a:xfrm>
          <a:prstGeom prst="rect">
            <a:avLst/>
          </a:prstGeom>
          <a:noFill/>
        </p:spPr>
      </p:pic>
      <p:sp>
        <p:nvSpPr>
          <p:cNvPr id="13" name="Прямоугольник 12"/>
          <p:cNvSpPr/>
          <p:nvPr/>
        </p:nvSpPr>
        <p:spPr>
          <a:xfrm>
            <a:off x="3563888" y="5949280"/>
            <a:ext cx="98985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4" name="Прямоугольник 13"/>
          <p:cNvSpPr/>
          <p:nvPr/>
        </p:nvSpPr>
        <p:spPr>
          <a:xfrm>
            <a:off x="5508104" y="5949280"/>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5" name="Прямоугольник 14"/>
          <p:cNvSpPr/>
          <p:nvPr/>
        </p:nvSpPr>
        <p:spPr>
          <a:xfrm>
            <a:off x="7380312" y="5949280"/>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32771" name="Picture 3" descr="https://ozon-st.cdn.ngenix.net/multimedia/books_covers/1014356397.jpg"/>
          <p:cNvPicPr>
            <a:picLocks noChangeAspect="1" noChangeArrowheads="1"/>
          </p:cNvPicPr>
          <p:nvPr/>
        </p:nvPicPr>
        <p:blipFill>
          <a:blip r:embed="rId3" cstate="print"/>
          <a:srcRect/>
          <a:stretch>
            <a:fillRect/>
          </a:stretch>
        </p:blipFill>
        <p:spPr bwMode="auto">
          <a:xfrm>
            <a:off x="395536" y="3212976"/>
            <a:ext cx="2304256" cy="3376199"/>
          </a:xfrm>
          <a:prstGeom prst="rect">
            <a:avLst/>
          </a:prstGeom>
          <a:noFill/>
        </p:spPr>
      </p:pic>
      <p:sp>
        <p:nvSpPr>
          <p:cNvPr id="7" name="Прямоугольник 6"/>
          <p:cNvSpPr/>
          <p:nvPr/>
        </p:nvSpPr>
        <p:spPr>
          <a:xfrm>
            <a:off x="3419872" y="332656"/>
            <a:ext cx="5256584" cy="4031873"/>
          </a:xfrm>
          <a:prstGeom prst="rect">
            <a:avLst/>
          </a:prstGeom>
        </p:spPr>
        <p:txBody>
          <a:bodyPr wrap="square">
            <a:spAutoFit/>
          </a:bodyPr>
          <a:lstStyle/>
          <a:p>
            <a:r>
              <a:rPr lang="ru-RU" sz="1600" dirty="0"/>
              <a:t>       Кто изобрел дедуктивный метод ведения расследований?</a:t>
            </a:r>
            <a:br>
              <a:rPr lang="ru-RU" sz="1600" dirty="0"/>
            </a:br>
            <a:r>
              <a:rPr lang="ru-RU" sz="1600" dirty="0"/>
              <a:t>       Шерлок Холмс?</a:t>
            </a:r>
            <a:br>
              <a:rPr lang="ru-RU" sz="1600" dirty="0"/>
            </a:br>
            <a:r>
              <a:rPr lang="ru-RU" sz="1600" dirty="0"/>
              <a:t>       Вовсе нет: первый легендарный детектив-любитель мировой литературы, герой рассказов Эдгара Алана По - Огюст Дюпен.</a:t>
            </a:r>
            <a:br>
              <a:rPr lang="ru-RU" sz="1600" dirty="0"/>
            </a:br>
            <a:r>
              <a:rPr lang="ru-RU" sz="1600" dirty="0"/>
              <a:t>       Он - затворник и интеллектуал. Он расследует загадочные и жестокие преступления, не выходя из своей уютной парижской квартиры.</a:t>
            </a:r>
            <a:br>
              <a:rPr lang="ru-RU" sz="1600" dirty="0"/>
            </a:br>
            <a:r>
              <a:rPr lang="ru-RU" sz="1600" dirty="0"/>
              <a:t>       Эдгар Алан По - классик американской литературы XIX века. Он стоял у истока многих литературных жанров и направлений - мистики и "литературы ужасов", символизма и сюрреализма. Но отдельное место в творчестве Э. А. По занимают рассказы, которые принесли ему всемирную славу основоположника детективного жанра.</a:t>
            </a:r>
            <a:endParaRPr lang="ru-RU" dirty="0"/>
          </a:p>
        </p:txBody>
      </p:sp>
      <p:pic>
        <p:nvPicPr>
          <p:cNvPr id="32773" name="Picture 5" descr="http://1.bp.blogspot.com/-tD5Rboernw0/Tpt_8O6ncXI/AAAAAAABYrQ/j-PJXiWAcE0/s1600/01_poeportrait_color.jpg"/>
          <p:cNvPicPr>
            <a:picLocks noChangeAspect="1" noChangeArrowheads="1"/>
          </p:cNvPicPr>
          <p:nvPr/>
        </p:nvPicPr>
        <p:blipFill>
          <a:blip r:embed="rId4" cstate="print"/>
          <a:srcRect/>
          <a:stretch>
            <a:fillRect/>
          </a:stretch>
        </p:blipFill>
        <p:spPr bwMode="auto">
          <a:xfrm>
            <a:off x="683568" y="260648"/>
            <a:ext cx="1652505" cy="1944216"/>
          </a:xfrm>
          <a:prstGeom prst="rect">
            <a:avLst/>
          </a:prstGeom>
          <a:noFill/>
        </p:spPr>
      </p:pic>
      <p:sp>
        <p:nvSpPr>
          <p:cNvPr id="32774" name="Rectangle 6"/>
          <p:cNvSpPr>
            <a:spLocks noChangeArrowheads="1"/>
          </p:cNvSpPr>
          <p:nvPr/>
        </p:nvSpPr>
        <p:spPr bwMode="auto">
          <a:xfrm>
            <a:off x="755576" y="2348880"/>
            <a:ext cx="151216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Эдгар </a:t>
            </a:r>
            <a:r>
              <a:rPr kumimoji="0" lang="ru-RU" sz="900" b="0" i="0" u="none" strike="noStrike" cap="none" normalizeH="0" baseline="0" dirty="0" err="1">
                <a:ln>
                  <a:noFill/>
                </a:ln>
                <a:solidFill>
                  <a:srgbClr val="333333"/>
                </a:solidFill>
                <a:effectLst/>
                <a:latin typeface="Arial" pitchFamily="34" charset="0"/>
                <a:ea typeface="Calibri" pitchFamily="34" charset="0"/>
                <a:cs typeface="Arial" pitchFamily="34" charset="0"/>
              </a:rPr>
              <a:t>Аллан</a:t>
            </a: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 По</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333333"/>
                </a:solidFill>
                <a:effectLst/>
                <a:latin typeface="Arial" pitchFamily="34" charset="0"/>
                <a:ea typeface="Calibri" pitchFamily="34" charset="0"/>
                <a:cs typeface="Arial" pitchFamily="34" charset="0"/>
              </a:rPr>
              <a:t>(1809-1849)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32776" name="Picture 8" descr="http://qrcoder.ru/code/?http%3A%2F%2Faudioknigi.club%2Fpo-edgar-ubiystvo-na-ulice-morg&amp;4&amp;0"/>
          <p:cNvPicPr>
            <a:picLocks noChangeAspect="1" noChangeArrowheads="1"/>
          </p:cNvPicPr>
          <p:nvPr/>
        </p:nvPicPr>
        <p:blipFill>
          <a:blip r:embed="rId5" cstate="print"/>
          <a:srcRect/>
          <a:stretch>
            <a:fillRect/>
          </a:stretch>
        </p:blipFill>
        <p:spPr bwMode="auto">
          <a:xfrm>
            <a:off x="5436096" y="5013176"/>
            <a:ext cx="1080120" cy="1080120"/>
          </a:xfrm>
          <a:prstGeom prst="rect">
            <a:avLst/>
          </a:prstGeom>
          <a:noFill/>
        </p:spPr>
      </p:pic>
      <p:pic>
        <p:nvPicPr>
          <p:cNvPr id="32778" name="Picture 10" descr="http://qrcoder.ru/code/?http%3A%2F%2Fiknigi.net%2Favtor-edgar-po%2F33911-ubiystvo-na-ulice-morg-edgar-po%2Fread%2Fpage-1.html&amp;4&amp;0"/>
          <p:cNvPicPr>
            <a:picLocks noChangeAspect="1" noChangeArrowheads="1"/>
          </p:cNvPicPr>
          <p:nvPr/>
        </p:nvPicPr>
        <p:blipFill>
          <a:blip r:embed="rId6" cstate="print"/>
          <a:srcRect/>
          <a:stretch>
            <a:fillRect/>
          </a:stretch>
        </p:blipFill>
        <p:spPr bwMode="auto">
          <a:xfrm>
            <a:off x="3707904" y="5085184"/>
            <a:ext cx="930796" cy="930797"/>
          </a:xfrm>
          <a:prstGeom prst="rect">
            <a:avLst/>
          </a:prstGeom>
          <a:noFill/>
        </p:spPr>
      </p:pic>
      <p:pic>
        <p:nvPicPr>
          <p:cNvPr id="32780" name="Picture 12" descr="http://qrcoder.ru/code/?http%3A%2Fkinno.ru%2Fonline%2F94342&amp;4&amp;0"/>
          <p:cNvPicPr>
            <a:picLocks noChangeAspect="1" noChangeArrowheads="1"/>
          </p:cNvPicPr>
          <p:nvPr/>
        </p:nvPicPr>
        <p:blipFill>
          <a:blip r:embed="rId7" cstate="print"/>
          <a:srcRect/>
          <a:stretch>
            <a:fillRect/>
          </a:stretch>
        </p:blipFill>
        <p:spPr bwMode="auto">
          <a:xfrm>
            <a:off x="7236296" y="5013176"/>
            <a:ext cx="977652" cy="977652"/>
          </a:xfrm>
          <a:prstGeom prst="rect">
            <a:avLst/>
          </a:prstGeom>
          <a:noFill/>
        </p:spPr>
      </p:pic>
      <p:sp>
        <p:nvSpPr>
          <p:cNvPr id="13" name="Прямоугольник 12"/>
          <p:cNvSpPr/>
          <p:nvPr/>
        </p:nvSpPr>
        <p:spPr>
          <a:xfrm>
            <a:off x="3707904" y="6021288"/>
            <a:ext cx="98985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4" name="Прямоугольник 13"/>
          <p:cNvSpPr/>
          <p:nvPr/>
        </p:nvSpPr>
        <p:spPr>
          <a:xfrm>
            <a:off x="5364088" y="6093296"/>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5" name="Прямоугольник 14"/>
          <p:cNvSpPr/>
          <p:nvPr/>
        </p:nvSpPr>
        <p:spPr>
          <a:xfrm>
            <a:off x="7236296"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31746" name="Picture 2"/>
          <p:cNvPicPr>
            <a:picLocks noChangeAspect="1" noChangeArrowheads="1"/>
          </p:cNvPicPr>
          <p:nvPr/>
        </p:nvPicPr>
        <p:blipFill>
          <a:blip r:embed="rId3" cstate="print"/>
          <a:srcRect/>
          <a:stretch>
            <a:fillRect/>
          </a:stretch>
        </p:blipFill>
        <p:spPr bwMode="auto">
          <a:xfrm>
            <a:off x="395536" y="3429000"/>
            <a:ext cx="2232248" cy="3242089"/>
          </a:xfrm>
          <a:prstGeom prst="rect">
            <a:avLst/>
          </a:prstGeom>
          <a:noFill/>
          <a:ln w="9525">
            <a:noFill/>
            <a:miter lim="800000"/>
            <a:headEnd/>
            <a:tailEnd/>
          </a:ln>
        </p:spPr>
      </p:pic>
      <p:pic>
        <p:nvPicPr>
          <p:cNvPr id="31748" name="Picture 4" descr="https://i2.wp.com/interesnoo.xyz/wp-content/uploads/2018/09/219391379_tumb_660.jpg?ssl=1"/>
          <p:cNvPicPr>
            <a:picLocks noChangeAspect="1" noChangeArrowheads="1"/>
          </p:cNvPicPr>
          <p:nvPr/>
        </p:nvPicPr>
        <p:blipFill>
          <a:blip r:embed="rId4" cstate="print"/>
          <a:srcRect/>
          <a:stretch>
            <a:fillRect/>
          </a:stretch>
        </p:blipFill>
        <p:spPr bwMode="auto">
          <a:xfrm>
            <a:off x="683568" y="332656"/>
            <a:ext cx="1512168" cy="2087250"/>
          </a:xfrm>
          <a:prstGeom prst="rect">
            <a:avLst/>
          </a:prstGeom>
          <a:noFill/>
        </p:spPr>
      </p:pic>
      <p:sp>
        <p:nvSpPr>
          <p:cNvPr id="7" name="Прямоугольник 6"/>
          <p:cNvSpPr/>
          <p:nvPr/>
        </p:nvSpPr>
        <p:spPr>
          <a:xfrm>
            <a:off x="611560" y="2492896"/>
            <a:ext cx="1728192" cy="507831"/>
          </a:xfrm>
          <a:prstGeom prst="rect">
            <a:avLst/>
          </a:prstGeom>
        </p:spPr>
        <p:txBody>
          <a:bodyPr wrap="square">
            <a:spAutoFit/>
          </a:bodyPr>
          <a:lstStyle/>
          <a:p>
            <a:pPr algn="ctr"/>
            <a:r>
              <a:rPr lang="ru-RU" dirty="0"/>
              <a:t> </a:t>
            </a:r>
            <a:r>
              <a:rPr lang="ru-RU" sz="900" dirty="0"/>
              <a:t>Иван Алексеевич Бунин</a:t>
            </a:r>
          </a:p>
          <a:p>
            <a:pPr algn="ctr"/>
            <a:r>
              <a:rPr lang="ru-RU" sz="900" dirty="0"/>
              <a:t>(1870-1953)</a:t>
            </a:r>
          </a:p>
        </p:txBody>
      </p:sp>
      <p:sp>
        <p:nvSpPr>
          <p:cNvPr id="8" name="Прямоугольник 7"/>
          <p:cNvSpPr/>
          <p:nvPr/>
        </p:nvSpPr>
        <p:spPr>
          <a:xfrm>
            <a:off x="3779912" y="764704"/>
            <a:ext cx="4572000" cy="1815882"/>
          </a:xfrm>
          <a:prstGeom prst="rect">
            <a:avLst/>
          </a:prstGeom>
        </p:spPr>
        <p:txBody>
          <a:bodyPr>
            <a:spAutoFit/>
          </a:bodyPr>
          <a:lstStyle/>
          <a:p>
            <a:r>
              <a:rPr lang="ru-RU" sz="1600" dirty="0"/>
              <a:t>     "Тёмные аллеи" - результат многолетних размышлений автора о любви. </a:t>
            </a:r>
          </a:p>
          <a:p>
            <a:r>
              <a:rPr lang="ru-RU" sz="1600" dirty="0"/>
              <a:t>     Особое влияние на  Бунин произвёл так называемый "серебряный век", который характеризуется ломанием всех устойчивых представлений о таких понятиях как любовь, нравственность,…</a:t>
            </a:r>
          </a:p>
        </p:txBody>
      </p:sp>
      <p:pic>
        <p:nvPicPr>
          <p:cNvPr id="31750" name="Picture 6" descr="http://qrcoder.ru/code/?http%3A%2F%2Flibrebook.me%2Ftemnye_allei%2Fvol1%2F1&amp;4&amp;0"/>
          <p:cNvPicPr>
            <a:picLocks noChangeAspect="1" noChangeArrowheads="1"/>
          </p:cNvPicPr>
          <p:nvPr/>
        </p:nvPicPr>
        <p:blipFill>
          <a:blip r:embed="rId5" cstate="print"/>
          <a:srcRect/>
          <a:stretch>
            <a:fillRect/>
          </a:stretch>
        </p:blipFill>
        <p:spPr bwMode="auto">
          <a:xfrm>
            <a:off x="3635896" y="5013176"/>
            <a:ext cx="936104" cy="936104"/>
          </a:xfrm>
          <a:prstGeom prst="rect">
            <a:avLst/>
          </a:prstGeom>
          <a:noFill/>
        </p:spPr>
      </p:pic>
      <p:pic>
        <p:nvPicPr>
          <p:cNvPr id="31752" name="Picture 8" descr="http://qrcoder.ru/code/?http%3A%2F%2Faudiokniga.club%2F339-bunin-temnie-allei.html&amp;4&amp;0"/>
          <p:cNvPicPr>
            <a:picLocks noChangeAspect="1" noChangeArrowheads="1"/>
          </p:cNvPicPr>
          <p:nvPr/>
        </p:nvPicPr>
        <p:blipFill>
          <a:blip r:embed="rId6" cstate="print"/>
          <a:srcRect/>
          <a:stretch>
            <a:fillRect/>
          </a:stretch>
        </p:blipFill>
        <p:spPr bwMode="auto">
          <a:xfrm>
            <a:off x="5436096" y="5085184"/>
            <a:ext cx="936104" cy="936104"/>
          </a:xfrm>
          <a:prstGeom prst="rect">
            <a:avLst/>
          </a:prstGeom>
          <a:noFill/>
        </p:spPr>
      </p:pic>
      <p:pic>
        <p:nvPicPr>
          <p:cNvPr id="31754" name="Picture 10" descr="http://qrcoder.ru/code/?http%3A%2F%2Fwww.youtube.com%2Fwatch%3Fv%3DD5gjKl_liWc&amp;4&amp;0"/>
          <p:cNvPicPr>
            <a:picLocks noChangeAspect="1" noChangeArrowheads="1"/>
          </p:cNvPicPr>
          <p:nvPr/>
        </p:nvPicPr>
        <p:blipFill>
          <a:blip r:embed="rId7" cstate="print"/>
          <a:srcRect/>
          <a:stretch>
            <a:fillRect/>
          </a:stretch>
        </p:blipFill>
        <p:spPr bwMode="auto">
          <a:xfrm>
            <a:off x="7308304" y="5013176"/>
            <a:ext cx="936104" cy="936104"/>
          </a:xfrm>
          <a:prstGeom prst="rect">
            <a:avLst/>
          </a:prstGeom>
          <a:noFill/>
        </p:spPr>
      </p:pic>
      <p:sp>
        <p:nvSpPr>
          <p:cNvPr id="12" name="Прямоугольник 11"/>
          <p:cNvSpPr/>
          <p:nvPr/>
        </p:nvSpPr>
        <p:spPr>
          <a:xfrm>
            <a:off x="3563888" y="5949280"/>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3" name="Прямоугольник 12"/>
          <p:cNvSpPr/>
          <p:nvPr/>
        </p:nvSpPr>
        <p:spPr>
          <a:xfrm>
            <a:off x="5364088" y="5949280"/>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4" name="Прямоугольник 13"/>
          <p:cNvSpPr/>
          <p:nvPr/>
        </p:nvSpPr>
        <p:spPr>
          <a:xfrm>
            <a:off x="7236296" y="5949280"/>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92162" name="Picture 2" descr="https://cdn.ast.ru/v2/ASE000000000831430/COVER/cover1.jpg"/>
          <p:cNvPicPr>
            <a:picLocks noChangeAspect="1" noChangeArrowheads="1"/>
          </p:cNvPicPr>
          <p:nvPr/>
        </p:nvPicPr>
        <p:blipFill>
          <a:blip r:embed="rId3" cstate="print"/>
          <a:srcRect/>
          <a:stretch>
            <a:fillRect/>
          </a:stretch>
        </p:blipFill>
        <p:spPr bwMode="auto">
          <a:xfrm>
            <a:off x="395536" y="3284984"/>
            <a:ext cx="2306116" cy="3573016"/>
          </a:xfrm>
          <a:prstGeom prst="rect">
            <a:avLst/>
          </a:prstGeom>
          <a:noFill/>
        </p:spPr>
      </p:pic>
      <p:pic>
        <p:nvPicPr>
          <p:cNvPr id="92164" name="Picture 4" descr="https://www.ajc.com/rf/image_large/Pub/p7/AJC/2016/05/02/Images/photos.medleyphoto.9603906.jpg"/>
          <p:cNvPicPr>
            <a:picLocks noChangeAspect="1" noChangeArrowheads="1"/>
          </p:cNvPicPr>
          <p:nvPr/>
        </p:nvPicPr>
        <p:blipFill>
          <a:blip r:embed="rId4" cstate="print"/>
          <a:srcRect/>
          <a:stretch>
            <a:fillRect/>
          </a:stretch>
        </p:blipFill>
        <p:spPr bwMode="auto">
          <a:xfrm>
            <a:off x="827584" y="260648"/>
            <a:ext cx="1538131" cy="1899592"/>
          </a:xfrm>
          <a:prstGeom prst="rect">
            <a:avLst/>
          </a:prstGeom>
          <a:noFill/>
        </p:spPr>
      </p:pic>
      <p:sp>
        <p:nvSpPr>
          <p:cNvPr id="10" name="Прямоугольник 9"/>
          <p:cNvSpPr/>
          <p:nvPr/>
        </p:nvSpPr>
        <p:spPr>
          <a:xfrm>
            <a:off x="899592" y="2420888"/>
            <a:ext cx="1277888" cy="369332"/>
          </a:xfrm>
          <a:prstGeom prst="rect">
            <a:avLst/>
          </a:prstGeom>
        </p:spPr>
        <p:txBody>
          <a:bodyPr wrap="square">
            <a:spAutoFit/>
          </a:bodyPr>
          <a:lstStyle/>
          <a:p>
            <a:pPr algn="ctr"/>
            <a:r>
              <a:rPr lang="ru-RU" sz="900" dirty="0" err="1"/>
              <a:t>Харпер</a:t>
            </a:r>
            <a:r>
              <a:rPr lang="ru-RU" sz="900" dirty="0"/>
              <a:t> Ли</a:t>
            </a:r>
          </a:p>
          <a:p>
            <a:pPr algn="ctr"/>
            <a:r>
              <a:rPr lang="ru-RU" sz="900" dirty="0"/>
              <a:t>(1926-2016)</a:t>
            </a:r>
          </a:p>
        </p:txBody>
      </p:sp>
      <p:sp>
        <p:nvSpPr>
          <p:cNvPr id="11" name="Прямоугольник 10"/>
          <p:cNvSpPr/>
          <p:nvPr/>
        </p:nvSpPr>
        <p:spPr>
          <a:xfrm>
            <a:off x="3851920" y="548680"/>
            <a:ext cx="4572000" cy="2308324"/>
          </a:xfrm>
          <a:prstGeom prst="rect">
            <a:avLst/>
          </a:prstGeom>
        </p:spPr>
        <p:txBody>
          <a:bodyPr>
            <a:spAutoFit/>
          </a:bodyPr>
          <a:lstStyle/>
          <a:p>
            <a:r>
              <a:rPr lang="ru-RU" sz="1600" dirty="0"/>
              <a:t>        История маленького сонного городка на юге Америки, поведанная маленькой девочкой.   </a:t>
            </a:r>
          </a:p>
          <a:p>
            <a:r>
              <a:rPr lang="ru-RU" sz="1600" dirty="0"/>
              <a:t>       История ее брата Джима, друга </a:t>
            </a:r>
            <a:r>
              <a:rPr lang="ru-RU" sz="1600" dirty="0" err="1"/>
              <a:t>Дилла</a:t>
            </a:r>
            <a:r>
              <a:rPr lang="ru-RU" sz="1600" dirty="0"/>
              <a:t> и ее отца - честного, принципиального адвоката Аттикуса </a:t>
            </a:r>
            <a:r>
              <a:rPr lang="ru-RU" sz="1600" dirty="0" err="1"/>
              <a:t>Финча</a:t>
            </a:r>
            <a:r>
              <a:rPr lang="ru-RU" sz="1600" dirty="0"/>
              <a:t>, одного из последних и лучших представителей старой "южной аристократии".</a:t>
            </a:r>
          </a:p>
          <a:p>
            <a:r>
              <a:rPr lang="ru-RU" sz="1600" dirty="0"/>
              <a:t>       История судебного процесса по делу чернокожего парня, обвиненного в насилии над белой девушкой. </a:t>
            </a:r>
          </a:p>
        </p:txBody>
      </p:sp>
      <p:pic>
        <p:nvPicPr>
          <p:cNvPr id="92166" name="Picture 6" descr="http://qrcoder.ru/code/?http%3A%2F%2Fmybook.ru%2Fauthor%2Fharper-li%2Fubit-peresmeshnika-1%2Fread%2F&amp;4&amp;0"/>
          <p:cNvPicPr>
            <a:picLocks noChangeAspect="1" noChangeArrowheads="1"/>
          </p:cNvPicPr>
          <p:nvPr/>
        </p:nvPicPr>
        <p:blipFill>
          <a:blip r:embed="rId5" cstate="print"/>
          <a:srcRect/>
          <a:stretch>
            <a:fillRect/>
          </a:stretch>
        </p:blipFill>
        <p:spPr bwMode="auto">
          <a:xfrm>
            <a:off x="3707904" y="5013176"/>
            <a:ext cx="914028" cy="914028"/>
          </a:xfrm>
          <a:prstGeom prst="rect">
            <a:avLst/>
          </a:prstGeom>
          <a:noFill/>
        </p:spPr>
      </p:pic>
      <p:pic>
        <p:nvPicPr>
          <p:cNvPr id="92168" name="Picture 8" descr="http://qrcoder.ru/code/?http%3A%2F%2Fknigaaudio.online%2F21-li-ubit-peresmeshnika.html&amp;4&amp;0"/>
          <p:cNvPicPr>
            <a:picLocks noChangeAspect="1" noChangeArrowheads="1"/>
          </p:cNvPicPr>
          <p:nvPr/>
        </p:nvPicPr>
        <p:blipFill>
          <a:blip r:embed="rId6" cstate="print"/>
          <a:srcRect/>
          <a:stretch>
            <a:fillRect/>
          </a:stretch>
        </p:blipFill>
        <p:spPr bwMode="auto">
          <a:xfrm>
            <a:off x="5220072" y="5013176"/>
            <a:ext cx="986036" cy="986036"/>
          </a:xfrm>
          <a:prstGeom prst="rect">
            <a:avLst/>
          </a:prstGeom>
          <a:noFill/>
        </p:spPr>
      </p:pic>
      <p:pic>
        <p:nvPicPr>
          <p:cNvPr id="92170" name="Picture 10" descr="http://qrcoder.ru/code/?http%3A%2F%2Fonlinefilm-hd.com%2Fload%2Fdramy%2Fubit_peresmeshnika_1962%2F8-1-0-11549&amp;4&amp;0"/>
          <p:cNvPicPr>
            <a:picLocks noChangeAspect="1" noChangeArrowheads="1"/>
          </p:cNvPicPr>
          <p:nvPr/>
        </p:nvPicPr>
        <p:blipFill>
          <a:blip r:embed="rId7" cstate="print"/>
          <a:srcRect/>
          <a:stretch>
            <a:fillRect/>
          </a:stretch>
        </p:blipFill>
        <p:spPr bwMode="auto">
          <a:xfrm>
            <a:off x="6804248" y="5085184"/>
            <a:ext cx="864096" cy="864096"/>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5602" name="Picture 2" descr="https://ozon-st.cdn.ngenix.net/multimedia/1005736853.jpg"/>
          <p:cNvPicPr>
            <a:picLocks noChangeAspect="1" noChangeArrowheads="1"/>
          </p:cNvPicPr>
          <p:nvPr/>
        </p:nvPicPr>
        <p:blipFill>
          <a:blip r:embed="rId3" cstate="print"/>
          <a:srcRect/>
          <a:stretch>
            <a:fillRect/>
          </a:stretch>
        </p:blipFill>
        <p:spPr bwMode="auto">
          <a:xfrm>
            <a:off x="467544" y="3717032"/>
            <a:ext cx="2221438" cy="2884984"/>
          </a:xfrm>
          <a:prstGeom prst="rect">
            <a:avLst/>
          </a:prstGeom>
          <a:noFill/>
        </p:spPr>
      </p:pic>
      <p:sp>
        <p:nvSpPr>
          <p:cNvPr id="6" name="Прямоугольник 5"/>
          <p:cNvSpPr/>
          <p:nvPr/>
        </p:nvSpPr>
        <p:spPr>
          <a:xfrm>
            <a:off x="3851920" y="908720"/>
            <a:ext cx="4572000" cy="1077218"/>
          </a:xfrm>
          <a:prstGeom prst="rect">
            <a:avLst/>
          </a:prstGeom>
        </p:spPr>
        <p:txBody>
          <a:bodyPr>
            <a:spAutoFit/>
          </a:bodyPr>
          <a:lstStyle/>
          <a:p>
            <a:r>
              <a:rPr lang="ru-RU" sz="1600" dirty="0"/>
              <a:t>      Великая поэтесса XX века Марина Цветаева подарила миру проникновенную поэзию.</a:t>
            </a:r>
          </a:p>
          <a:p>
            <a:r>
              <a:rPr lang="ru-RU" sz="1600" dirty="0"/>
              <a:t>      Ее бессмертные стихи по душе тем, кто ценит искренность, непосредственность, правдивость.</a:t>
            </a:r>
          </a:p>
        </p:txBody>
      </p:sp>
      <p:pic>
        <p:nvPicPr>
          <p:cNvPr id="25604" name="Picture 4" descr="http://itd0.mycdn.me/image?id=856532044315&amp;t=20&amp;plc=WEB&amp;tkn=*4Wb0YHbGLNUcNbKrc1O3zSsIakA"/>
          <p:cNvPicPr>
            <a:picLocks noChangeAspect="1" noChangeArrowheads="1"/>
          </p:cNvPicPr>
          <p:nvPr/>
        </p:nvPicPr>
        <p:blipFill>
          <a:blip r:embed="rId4" cstate="print"/>
          <a:srcRect/>
          <a:stretch>
            <a:fillRect/>
          </a:stretch>
        </p:blipFill>
        <p:spPr bwMode="auto">
          <a:xfrm>
            <a:off x="755576" y="476672"/>
            <a:ext cx="1440160" cy="2075127"/>
          </a:xfrm>
          <a:prstGeom prst="rect">
            <a:avLst/>
          </a:prstGeom>
          <a:noFill/>
        </p:spPr>
      </p:pic>
      <p:sp>
        <p:nvSpPr>
          <p:cNvPr id="25605" name="Rectangle 5"/>
          <p:cNvSpPr>
            <a:spLocks noChangeArrowheads="1"/>
          </p:cNvSpPr>
          <p:nvPr/>
        </p:nvSpPr>
        <p:spPr bwMode="auto">
          <a:xfrm>
            <a:off x="539552" y="2636912"/>
            <a:ext cx="1800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Марина Ивановна Цветаева</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(1892-1941)</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25607" name="Picture 7" descr="http://qrcoder.ru/code/?http%3A%2F%2Frustih.ru%2Fmarina-cvetaeva%2F&amp;4&amp;0"/>
          <p:cNvPicPr>
            <a:picLocks noChangeAspect="1" noChangeArrowheads="1"/>
          </p:cNvPicPr>
          <p:nvPr/>
        </p:nvPicPr>
        <p:blipFill>
          <a:blip r:embed="rId5" cstate="print"/>
          <a:srcRect/>
          <a:stretch>
            <a:fillRect/>
          </a:stretch>
        </p:blipFill>
        <p:spPr bwMode="auto">
          <a:xfrm>
            <a:off x="5292080" y="5013176"/>
            <a:ext cx="864096" cy="864096"/>
          </a:xfrm>
          <a:prstGeom prst="rect">
            <a:avLst/>
          </a:prstGeom>
          <a:noFill/>
        </p:spPr>
      </p:pic>
      <p:pic>
        <p:nvPicPr>
          <p:cNvPr id="25609" name="Picture 9" descr="http://qrcoder.ru/code/?http%3A%2F%2Fteatr.audio%2Fauthor%2F%D6%E2%E5%F2%E0%E5%E2%E0%2520%CC%E0%F0%E8%ED%E0%2F&amp;4&amp;0"/>
          <p:cNvPicPr>
            <a:picLocks noChangeAspect="1" noChangeArrowheads="1"/>
          </p:cNvPicPr>
          <p:nvPr/>
        </p:nvPicPr>
        <p:blipFill>
          <a:blip r:embed="rId6" cstate="print"/>
          <a:srcRect/>
          <a:stretch>
            <a:fillRect/>
          </a:stretch>
        </p:blipFill>
        <p:spPr bwMode="auto">
          <a:xfrm>
            <a:off x="7236296" y="5013176"/>
            <a:ext cx="936104" cy="936104"/>
          </a:xfrm>
          <a:prstGeom prst="rect">
            <a:avLst/>
          </a:prstGeom>
          <a:noFill/>
        </p:spPr>
      </p:pic>
      <p:sp>
        <p:nvSpPr>
          <p:cNvPr id="11" name="Прямоугольник 10"/>
          <p:cNvSpPr/>
          <p:nvPr/>
        </p:nvSpPr>
        <p:spPr>
          <a:xfrm>
            <a:off x="5220072"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7164288" y="5949280"/>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074" name="Picture 2" descr="https://wholesale.knigamir.com/upload/product/ab7/ab722b02c145a9664c8f55975e4b98da.jpg"/>
          <p:cNvPicPr>
            <a:picLocks noChangeAspect="1" noChangeArrowheads="1"/>
          </p:cNvPicPr>
          <p:nvPr/>
        </p:nvPicPr>
        <p:blipFill>
          <a:blip r:embed="rId7" cstate="print"/>
          <a:srcRect/>
          <a:stretch>
            <a:fillRect/>
          </a:stretch>
        </p:blipFill>
        <p:spPr bwMode="auto">
          <a:xfrm>
            <a:off x="467544" y="3248198"/>
            <a:ext cx="2160240" cy="3421161"/>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6626" name="Picture 2" descr="http://libgulistan.uz/images/chingiz_aytmatov/cha072018-13.jpg"/>
          <p:cNvPicPr>
            <a:picLocks noChangeAspect="1" noChangeArrowheads="1"/>
          </p:cNvPicPr>
          <p:nvPr/>
        </p:nvPicPr>
        <p:blipFill>
          <a:blip r:embed="rId3" cstate="print"/>
          <a:srcRect/>
          <a:stretch>
            <a:fillRect/>
          </a:stretch>
        </p:blipFill>
        <p:spPr bwMode="auto">
          <a:xfrm>
            <a:off x="467544" y="3717032"/>
            <a:ext cx="2232248" cy="2976331"/>
          </a:xfrm>
          <a:prstGeom prst="rect">
            <a:avLst/>
          </a:prstGeom>
          <a:noFill/>
        </p:spPr>
      </p:pic>
      <p:sp>
        <p:nvSpPr>
          <p:cNvPr id="26627" name="Rectangle 3"/>
          <p:cNvSpPr>
            <a:spLocks noChangeArrowheads="1"/>
          </p:cNvSpPr>
          <p:nvPr/>
        </p:nvSpPr>
        <p:spPr bwMode="auto">
          <a:xfrm>
            <a:off x="467544" y="2348880"/>
            <a:ext cx="205172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rgbClr val="222222"/>
                </a:solidFill>
                <a:effectLst/>
                <a:latin typeface="Arial" pitchFamily="34" charset="0"/>
                <a:ea typeface="Calibri" pitchFamily="34" charset="0"/>
                <a:cs typeface="Arial" pitchFamily="34" charset="0"/>
              </a:rPr>
              <a:t>Чингиз</a:t>
            </a: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 </a:t>
            </a:r>
            <a:r>
              <a:rPr kumimoji="0" lang="ru-RU" sz="900" b="0" i="0" u="none" strike="noStrike" cap="none" normalizeH="0" baseline="0" dirty="0" err="1">
                <a:ln>
                  <a:noFill/>
                </a:ln>
                <a:solidFill>
                  <a:srgbClr val="222222"/>
                </a:solidFill>
                <a:effectLst/>
                <a:latin typeface="Arial" pitchFamily="34" charset="0"/>
                <a:ea typeface="Calibri" pitchFamily="34" charset="0"/>
                <a:cs typeface="Arial" pitchFamily="34" charset="0"/>
              </a:rPr>
              <a:t>Торекулович</a:t>
            </a: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 Айтматов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(1928-2008)</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Прямоугольник 8"/>
          <p:cNvSpPr/>
          <p:nvPr/>
        </p:nvSpPr>
        <p:spPr>
          <a:xfrm>
            <a:off x="3419872" y="404665"/>
            <a:ext cx="4968552" cy="2831544"/>
          </a:xfrm>
          <a:prstGeom prst="rect">
            <a:avLst/>
          </a:prstGeom>
        </p:spPr>
        <p:txBody>
          <a:bodyPr wrap="square">
            <a:spAutoFit/>
          </a:bodyPr>
          <a:lstStyle/>
          <a:p>
            <a:r>
              <a:rPr lang="ru-RU" dirty="0"/>
              <a:t>     </a:t>
            </a:r>
            <a:r>
              <a:rPr lang="ru-RU" sz="1600" dirty="0"/>
              <a:t>Дебютный роман </a:t>
            </a:r>
            <a:r>
              <a:rPr lang="ru-RU" sz="1600" dirty="0" err="1"/>
              <a:t>Чингиза</a:t>
            </a:r>
            <a:r>
              <a:rPr lang="ru-RU" sz="1600" dirty="0"/>
              <a:t> Айтматова  «Буранный полустанок» («И дольше века длится день») способен изменить мировоззрение . </a:t>
            </a:r>
          </a:p>
          <a:p>
            <a:r>
              <a:rPr lang="ru-RU" sz="1600" dirty="0"/>
              <a:t>    Это книга-Вселенная. В ней есть все: от лисицы до инопланетного разума; от похорон старого обходчика </a:t>
            </a:r>
            <a:r>
              <a:rPr lang="ru-RU" sz="1600" dirty="0" err="1"/>
              <a:t>Казангапа</a:t>
            </a:r>
            <a:r>
              <a:rPr lang="ru-RU" sz="1600" dirty="0"/>
              <a:t> до мифического облака самого Чингисхана.</a:t>
            </a:r>
          </a:p>
          <a:p>
            <a:r>
              <a:rPr lang="ru-RU" sz="1600" dirty="0"/>
              <a:t>    А чего стоит история о манкурте? Потрясающее полотно произведения сдобрено не только национальным колоритом, но и поистине мировой мудростью.</a:t>
            </a:r>
          </a:p>
          <a:p>
            <a:endParaRPr lang="ru-RU" sz="1600" dirty="0"/>
          </a:p>
        </p:txBody>
      </p:sp>
      <p:pic>
        <p:nvPicPr>
          <p:cNvPr id="26630" name="Picture 6"/>
          <p:cNvPicPr>
            <a:picLocks noChangeAspect="1" noChangeArrowheads="1"/>
          </p:cNvPicPr>
          <p:nvPr/>
        </p:nvPicPr>
        <p:blipFill>
          <a:blip r:embed="rId4" cstate="print"/>
          <a:srcRect/>
          <a:stretch>
            <a:fillRect/>
          </a:stretch>
        </p:blipFill>
        <p:spPr bwMode="auto">
          <a:xfrm>
            <a:off x="755576" y="476672"/>
            <a:ext cx="1330791" cy="1772815"/>
          </a:xfrm>
          <a:prstGeom prst="rect">
            <a:avLst/>
          </a:prstGeom>
          <a:noFill/>
          <a:ln w="9525">
            <a:noFill/>
            <a:miter lim="800000"/>
            <a:headEnd/>
            <a:tailEnd/>
          </a:ln>
        </p:spPr>
      </p:pic>
      <p:pic>
        <p:nvPicPr>
          <p:cNvPr id="26632" name="Picture 8" descr="http://qrcoder.ru/code/?http%3A%2F%2Fhttp%3A%2F%2Fitexts.net%2Favtor-chingiz-torekulovich-aytmatov%2F83765-i-dolshe-veka-dlitsya-den-beloe-oblako-chingizhana-burannyy-polustanok-chingiz-aytmatov%2Fread%2Fpage-1.html&amp;4&amp;0"/>
          <p:cNvPicPr>
            <a:picLocks noChangeAspect="1" noChangeArrowheads="1"/>
          </p:cNvPicPr>
          <p:nvPr/>
        </p:nvPicPr>
        <p:blipFill>
          <a:blip r:embed="rId5" cstate="print"/>
          <a:srcRect/>
          <a:stretch>
            <a:fillRect/>
          </a:stretch>
        </p:blipFill>
        <p:spPr bwMode="auto">
          <a:xfrm>
            <a:off x="5436096" y="5085184"/>
            <a:ext cx="864096" cy="864096"/>
          </a:xfrm>
          <a:prstGeom prst="rect">
            <a:avLst/>
          </a:prstGeom>
          <a:noFill/>
        </p:spPr>
      </p:pic>
      <p:pic>
        <p:nvPicPr>
          <p:cNvPr id="26634" name="Picture 10" descr="http://qrcoder.ru/code/?http%3A%2F%2Faudioknigi.club%2Faytmatov-chingiz-i-dolshe-veka-dlitsya-den&amp;4&amp;0"/>
          <p:cNvPicPr>
            <a:picLocks noChangeAspect="1" noChangeArrowheads="1"/>
          </p:cNvPicPr>
          <p:nvPr/>
        </p:nvPicPr>
        <p:blipFill>
          <a:blip r:embed="rId6" cstate="print"/>
          <a:srcRect/>
          <a:stretch>
            <a:fillRect/>
          </a:stretch>
        </p:blipFill>
        <p:spPr bwMode="auto">
          <a:xfrm>
            <a:off x="7308304" y="5085184"/>
            <a:ext cx="792088" cy="792088"/>
          </a:xfrm>
          <a:prstGeom prst="rect">
            <a:avLst/>
          </a:prstGeom>
          <a:noFill/>
        </p:spPr>
      </p:pic>
      <p:sp>
        <p:nvSpPr>
          <p:cNvPr id="15" name="Прямоугольник 14"/>
          <p:cNvSpPr/>
          <p:nvPr/>
        </p:nvSpPr>
        <p:spPr>
          <a:xfrm>
            <a:off x="5436096" y="6021288"/>
            <a:ext cx="98985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6" name="Прямоугольник 15"/>
          <p:cNvSpPr/>
          <p:nvPr/>
        </p:nvSpPr>
        <p:spPr>
          <a:xfrm>
            <a:off x="7308304"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pic>
        <p:nvPicPr>
          <p:cNvPr id="27652" name="Picture 4" descr="http://static.moiknigi.com/1/3/13417465_Anna_Ahmatova_Veter_lebedinyy_big.jpg"/>
          <p:cNvPicPr>
            <a:picLocks noChangeAspect="1" noChangeArrowheads="1"/>
          </p:cNvPicPr>
          <p:nvPr/>
        </p:nvPicPr>
        <p:blipFill>
          <a:blip r:embed="rId3" cstate="print"/>
          <a:srcRect/>
          <a:stretch>
            <a:fillRect/>
          </a:stretch>
        </p:blipFill>
        <p:spPr bwMode="auto">
          <a:xfrm>
            <a:off x="467544" y="3212976"/>
            <a:ext cx="2232248" cy="3470784"/>
          </a:xfrm>
          <a:prstGeom prst="rect">
            <a:avLst/>
          </a:prstGeom>
          <a:noFill/>
        </p:spPr>
      </p:pic>
      <p:sp>
        <p:nvSpPr>
          <p:cNvPr id="27653" name="Rectangle 5"/>
          <p:cNvSpPr>
            <a:spLocks noChangeArrowheads="1"/>
          </p:cNvSpPr>
          <p:nvPr/>
        </p:nvSpPr>
        <p:spPr bwMode="auto">
          <a:xfrm>
            <a:off x="467544" y="2204864"/>
            <a:ext cx="22677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Анна Андреевна Ахматова</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(1889-1966)</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27655" name="Picture 7" descr="http://www.perekop.info/wp-content/uploads/ahmatova-001.jpg"/>
          <p:cNvPicPr>
            <a:picLocks noChangeAspect="1" noChangeArrowheads="1"/>
          </p:cNvPicPr>
          <p:nvPr/>
        </p:nvPicPr>
        <p:blipFill>
          <a:blip r:embed="rId4" cstate="print"/>
          <a:srcRect/>
          <a:stretch>
            <a:fillRect/>
          </a:stretch>
        </p:blipFill>
        <p:spPr bwMode="auto">
          <a:xfrm>
            <a:off x="899592" y="476672"/>
            <a:ext cx="1178791" cy="1512168"/>
          </a:xfrm>
          <a:prstGeom prst="rect">
            <a:avLst/>
          </a:prstGeom>
          <a:noFill/>
        </p:spPr>
      </p:pic>
      <p:sp>
        <p:nvSpPr>
          <p:cNvPr id="9" name="Прямоугольник 8"/>
          <p:cNvSpPr/>
          <p:nvPr/>
        </p:nvSpPr>
        <p:spPr>
          <a:xfrm>
            <a:off x="3347864" y="476672"/>
            <a:ext cx="5184576" cy="2800767"/>
          </a:xfrm>
          <a:prstGeom prst="rect">
            <a:avLst/>
          </a:prstGeom>
        </p:spPr>
        <p:txBody>
          <a:bodyPr wrap="square">
            <a:spAutoFit/>
          </a:bodyPr>
          <a:lstStyle/>
          <a:p>
            <a:r>
              <a:rPr lang="ru-RU" sz="1600" dirty="0"/>
              <a:t>      Стихи Ахматовой пронзают точностью слова и поражают глубиной образов каждого, кто решит окунуться в них. </a:t>
            </a:r>
          </a:p>
          <a:p>
            <a:r>
              <a:rPr lang="ru-RU" sz="1600" dirty="0"/>
              <a:t>     Сильная личность, она сама выбирала свой путь: кем быть, что говорить и кого любить. На ее долю выпало много испытаний, боли, страданий. Но и радость, и слава не обошли ее стороной.</a:t>
            </a:r>
          </a:p>
          <a:p>
            <a:r>
              <a:rPr lang="ru-RU" sz="1600" dirty="0"/>
              <a:t>     Ее стихи, прежде всего о любви, пусть не всегда счастливой. О Родине, о Петербурге. О жизни и смерти. О войне, которой на ее век выпало не мало. </a:t>
            </a:r>
            <a:br>
              <a:rPr lang="ru-RU" sz="1600" dirty="0"/>
            </a:br>
            <a:r>
              <a:rPr lang="ru-RU" sz="1600" dirty="0"/>
              <a:t>     В ее произведениях ее судьба…</a:t>
            </a:r>
          </a:p>
        </p:txBody>
      </p:sp>
      <p:pic>
        <p:nvPicPr>
          <p:cNvPr id="27657" name="Picture 9" descr="http://qrcoder.ru/code/?http%3A%2F%2Frustih.ru%2Fanna-axmatova%2F&amp;4&amp;0"/>
          <p:cNvPicPr>
            <a:picLocks noChangeAspect="1" noChangeArrowheads="1"/>
          </p:cNvPicPr>
          <p:nvPr/>
        </p:nvPicPr>
        <p:blipFill>
          <a:blip r:embed="rId5" cstate="print"/>
          <a:srcRect/>
          <a:stretch>
            <a:fillRect/>
          </a:stretch>
        </p:blipFill>
        <p:spPr bwMode="auto">
          <a:xfrm>
            <a:off x="5076056" y="5013176"/>
            <a:ext cx="864096" cy="864096"/>
          </a:xfrm>
          <a:prstGeom prst="rect">
            <a:avLst/>
          </a:prstGeom>
          <a:noFill/>
        </p:spPr>
      </p:pic>
      <p:pic>
        <p:nvPicPr>
          <p:cNvPr id="27659" name="Picture 11" descr="http://qrcoder.ru/code/?http%3A%2F%2Faudioknigi.club%2Fahmatova-anna-stihotvoreniya-i-poemy&amp;4&amp;0"/>
          <p:cNvPicPr>
            <a:picLocks noChangeAspect="1" noChangeArrowheads="1"/>
          </p:cNvPicPr>
          <p:nvPr/>
        </p:nvPicPr>
        <p:blipFill>
          <a:blip r:embed="rId6" cstate="print"/>
          <a:srcRect/>
          <a:stretch>
            <a:fillRect/>
          </a:stretch>
        </p:blipFill>
        <p:spPr bwMode="auto">
          <a:xfrm>
            <a:off x="7164288" y="5085184"/>
            <a:ext cx="792088" cy="792088"/>
          </a:xfrm>
          <a:prstGeom prst="rect">
            <a:avLst/>
          </a:prstGeom>
          <a:noFill/>
        </p:spPr>
      </p:pic>
      <p:sp>
        <p:nvSpPr>
          <p:cNvPr id="12" name="Прямоугольник 11"/>
          <p:cNvSpPr/>
          <p:nvPr/>
        </p:nvSpPr>
        <p:spPr>
          <a:xfrm>
            <a:off x="5004048" y="5949280"/>
            <a:ext cx="129614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3" name="Прямоугольник 12"/>
          <p:cNvSpPr/>
          <p:nvPr/>
        </p:nvSpPr>
        <p:spPr>
          <a:xfrm>
            <a:off x="7020272" y="5949280"/>
            <a:ext cx="108012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7" name="Прямоугольник 6"/>
          <p:cNvSpPr/>
          <p:nvPr/>
        </p:nvSpPr>
        <p:spPr>
          <a:xfrm>
            <a:off x="3563888" y="476672"/>
            <a:ext cx="5112568" cy="338554"/>
          </a:xfrm>
          <a:prstGeom prst="rect">
            <a:avLst/>
          </a:prstGeom>
        </p:spPr>
        <p:txBody>
          <a:bodyPr wrap="square">
            <a:spAutoFit/>
          </a:bodyPr>
          <a:lstStyle/>
          <a:p>
            <a:r>
              <a:rPr lang="ru-RU" sz="1600" dirty="0"/>
              <a:t>      </a:t>
            </a:r>
          </a:p>
        </p:txBody>
      </p:sp>
      <p:sp>
        <p:nvSpPr>
          <p:cNvPr id="11" name="Прямоугольник 10"/>
          <p:cNvSpPr/>
          <p:nvPr/>
        </p:nvSpPr>
        <p:spPr>
          <a:xfrm>
            <a:off x="4499992"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586814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3" name="Прямоугольник 12"/>
          <p:cNvSpPr/>
          <p:nvPr/>
        </p:nvSpPr>
        <p:spPr>
          <a:xfrm>
            <a:off x="7452320"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0243" name="Rectangle 3"/>
          <p:cNvSpPr>
            <a:spLocks noChangeArrowheads="1"/>
          </p:cNvSpPr>
          <p:nvPr/>
        </p:nvSpPr>
        <p:spPr bwMode="auto">
          <a:xfrm>
            <a:off x="827584" y="2325797"/>
            <a:ext cx="147565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rgbClr val="222222"/>
                </a:solidFill>
                <a:effectLst/>
                <a:latin typeface="Arial" pitchFamily="34" charset="0"/>
                <a:ea typeface="Calibri" pitchFamily="34" charset="0"/>
                <a:cs typeface="Arial" pitchFamily="34" charset="0"/>
              </a:rPr>
              <a:t>Дэниел</a:t>
            </a: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 </a:t>
            </a:r>
            <a:r>
              <a:rPr kumimoji="0" lang="ru-RU" sz="900" b="0" i="0" u="none" strike="noStrike" cap="none" normalizeH="0" baseline="0" dirty="0" err="1">
                <a:ln>
                  <a:noFill/>
                </a:ln>
                <a:solidFill>
                  <a:srgbClr val="222222"/>
                </a:solidFill>
                <a:effectLst/>
                <a:latin typeface="Arial" pitchFamily="34" charset="0"/>
                <a:ea typeface="Calibri" pitchFamily="34" charset="0"/>
                <a:cs typeface="Arial" pitchFamily="34" charset="0"/>
              </a:rPr>
              <a:t>Киз</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(1927-2014)</a:t>
            </a:r>
            <a:endParaRPr kumimoji="0" lang="ru-RU" sz="800"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2" descr="https://opt.detskoelukoshko.ru/wa-data/public/shop/products/33/43/24333/images/12106/12106.750x0.jpg"/>
          <p:cNvPicPr>
            <a:picLocks noChangeAspect="1" noChangeArrowheads="1"/>
          </p:cNvPicPr>
          <p:nvPr/>
        </p:nvPicPr>
        <p:blipFill>
          <a:blip r:embed="rId3" cstate="print"/>
          <a:srcRect/>
          <a:stretch>
            <a:fillRect/>
          </a:stretch>
        </p:blipFill>
        <p:spPr bwMode="auto">
          <a:xfrm>
            <a:off x="395536" y="3284984"/>
            <a:ext cx="2160240" cy="3381496"/>
          </a:xfrm>
          <a:prstGeom prst="rect">
            <a:avLst/>
          </a:prstGeom>
          <a:noFill/>
        </p:spPr>
      </p:pic>
      <p:pic>
        <p:nvPicPr>
          <p:cNvPr id="10244" name="Picture 4" descr="https://cdn.maximonline.ru/f4/a1/c6/f4a1c655968854a4f88929c6c69dfab6/248x300_1_75b74c5f4c3a8f3f2c623b7413081b7d@248x300_0xac120005_16540435111529041838.jpg"/>
          <p:cNvPicPr>
            <a:picLocks noChangeAspect="1" noChangeArrowheads="1"/>
          </p:cNvPicPr>
          <p:nvPr/>
        </p:nvPicPr>
        <p:blipFill>
          <a:blip r:embed="rId4" cstate="print"/>
          <a:srcRect/>
          <a:stretch>
            <a:fillRect/>
          </a:stretch>
        </p:blipFill>
        <p:spPr bwMode="auto">
          <a:xfrm>
            <a:off x="755576" y="476672"/>
            <a:ext cx="1440160" cy="1742129"/>
          </a:xfrm>
          <a:prstGeom prst="rect">
            <a:avLst/>
          </a:prstGeom>
          <a:noFill/>
        </p:spPr>
      </p:pic>
      <p:pic>
        <p:nvPicPr>
          <p:cNvPr id="10246" name="Picture 6" descr="http://qrcoder.ru/code/?http%3A%2F%2F%2Fwww.libfox.ru%2F197708-daniel-keyes-tsvety-dlya-eldzhernona-roman.html&amp;4&amp;0"/>
          <p:cNvPicPr>
            <a:picLocks noChangeAspect="1" noChangeArrowheads="1"/>
          </p:cNvPicPr>
          <p:nvPr/>
        </p:nvPicPr>
        <p:blipFill>
          <a:blip r:embed="rId5" cstate="print"/>
          <a:srcRect/>
          <a:stretch>
            <a:fillRect/>
          </a:stretch>
        </p:blipFill>
        <p:spPr bwMode="auto">
          <a:xfrm>
            <a:off x="4355976" y="5013176"/>
            <a:ext cx="850404" cy="850404"/>
          </a:xfrm>
          <a:prstGeom prst="rect">
            <a:avLst/>
          </a:prstGeom>
          <a:noFill/>
        </p:spPr>
      </p:pic>
      <p:pic>
        <p:nvPicPr>
          <p:cNvPr id="10248" name="Picture 8" descr="http://qrcoder.ru/code/?http%3A%2F%2F%2Faudioknigi.club%2Fkiz-deniel-cvety-dlya-eldzhernona-roman&amp;4&amp;0"/>
          <p:cNvPicPr>
            <a:picLocks noChangeAspect="1" noChangeArrowheads="1"/>
          </p:cNvPicPr>
          <p:nvPr/>
        </p:nvPicPr>
        <p:blipFill>
          <a:blip r:embed="rId6" cstate="print"/>
          <a:srcRect/>
          <a:stretch>
            <a:fillRect/>
          </a:stretch>
        </p:blipFill>
        <p:spPr bwMode="auto">
          <a:xfrm>
            <a:off x="5940152" y="5013176"/>
            <a:ext cx="850404" cy="850404"/>
          </a:xfrm>
          <a:prstGeom prst="rect">
            <a:avLst/>
          </a:prstGeom>
          <a:noFill/>
        </p:spPr>
      </p:pic>
      <p:pic>
        <p:nvPicPr>
          <p:cNvPr id="10250" name="Picture 10" descr="http://qrcoder.ru/code/?http%3A%2F%2F%2Fwww.youtube.com%2Fwatch%3Fv%3DDOStLTaW3OI&amp;4&amp;0"/>
          <p:cNvPicPr>
            <a:picLocks noChangeAspect="1" noChangeArrowheads="1"/>
          </p:cNvPicPr>
          <p:nvPr/>
        </p:nvPicPr>
        <p:blipFill>
          <a:blip r:embed="rId7" cstate="print"/>
          <a:srcRect/>
          <a:stretch>
            <a:fillRect/>
          </a:stretch>
        </p:blipFill>
        <p:spPr bwMode="auto">
          <a:xfrm>
            <a:off x="7524328" y="5013176"/>
            <a:ext cx="864096" cy="864096"/>
          </a:xfrm>
          <a:prstGeom prst="rect">
            <a:avLst/>
          </a:prstGeom>
          <a:noFill/>
        </p:spPr>
      </p:pic>
      <p:sp>
        <p:nvSpPr>
          <p:cNvPr id="20" name="Прямоугольник 19"/>
          <p:cNvSpPr/>
          <p:nvPr/>
        </p:nvSpPr>
        <p:spPr>
          <a:xfrm>
            <a:off x="3923928" y="620688"/>
            <a:ext cx="4572000" cy="3539430"/>
          </a:xfrm>
          <a:prstGeom prst="rect">
            <a:avLst/>
          </a:prstGeom>
        </p:spPr>
        <p:txBody>
          <a:bodyPr>
            <a:spAutoFit/>
          </a:bodyPr>
          <a:lstStyle/>
          <a:p>
            <a:pPr algn="just"/>
            <a:r>
              <a:rPr lang="ru-RU" sz="1600" dirty="0"/>
              <a:t>      Сначала </a:t>
            </a:r>
            <a:r>
              <a:rPr lang="ru-RU" sz="1600" dirty="0" err="1"/>
              <a:t>Киз</a:t>
            </a:r>
            <a:r>
              <a:rPr lang="ru-RU" sz="1600" dirty="0"/>
              <a:t> написал фантастический рассказ о научном эксперименте по улучшению интеллекта. Опыт ставили на мыши по имени </a:t>
            </a:r>
            <a:r>
              <a:rPr lang="ru-RU" sz="1600" dirty="0" err="1"/>
              <a:t>Элджернон</a:t>
            </a:r>
            <a:r>
              <a:rPr lang="ru-RU" sz="1600" dirty="0"/>
              <a:t> и умственно отсталом человеке Чарли Гордоне. Потом рассказ трансформировался в повесть, а сегодня это культовая книга, давно переросшая жанровые границы. Ее читают во всем мире, изучают в школах, экранизируют и ставят в театрах. </a:t>
            </a:r>
          </a:p>
          <a:p>
            <a:pPr algn="just"/>
            <a:r>
              <a:rPr lang="ru-RU" sz="1600"/>
              <a:t>       Без </a:t>
            </a:r>
            <a:r>
              <a:rPr lang="ru-RU" sz="1600" dirty="0"/>
              <a:t>преувеличения, "Цветы для </a:t>
            </a:r>
            <a:r>
              <a:rPr lang="ru-RU" sz="1600" dirty="0" err="1"/>
              <a:t>Элджернона</a:t>
            </a:r>
            <a:r>
              <a:rPr lang="ru-RU" sz="1600" dirty="0"/>
              <a:t>" - одно из самых человечных произведений новейшего времени: роман пронзительной психологической силы, филигранное развитие темы любви и ответственности.</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467544" y="3140968"/>
            <a:ext cx="2232248" cy="3490285"/>
          </a:xfrm>
          <a:prstGeom prst="rect">
            <a:avLst/>
          </a:prstGeom>
          <a:noFill/>
          <a:ln w="9525">
            <a:noFill/>
            <a:miter lim="800000"/>
            <a:headEnd/>
            <a:tailEnd/>
          </a:ln>
        </p:spPr>
      </p:pic>
      <p:sp>
        <p:nvSpPr>
          <p:cNvPr id="7" name="Прямоугольник 6"/>
          <p:cNvSpPr/>
          <p:nvPr/>
        </p:nvSpPr>
        <p:spPr>
          <a:xfrm>
            <a:off x="3635896" y="332656"/>
            <a:ext cx="5184576" cy="2800767"/>
          </a:xfrm>
          <a:prstGeom prst="rect">
            <a:avLst/>
          </a:prstGeom>
        </p:spPr>
        <p:txBody>
          <a:bodyPr wrap="square">
            <a:spAutoFit/>
          </a:bodyPr>
          <a:lstStyle/>
          <a:p>
            <a:r>
              <a:rPr lang="ru-RU" sz="1600" dirty="0"/>
              <a:t>      Роман Ильфа и Петрова "Двенадцать стульев" по праву считается эталоном сатиры и юмора. Единодушно любимый всеми читателями, он вошел в золотой фонд русской и мировой литературы. </a:t>
            </a:r>
          </a:p>
          <a:p>
            <a:r>
              <a:rPr lang="ru-RU" sz="1600" dirty="0"/>
              <a:t>      Поиск брильянтов мадам Петуховой, спрятанных в одном из стульев мебельного гарнитура, - история, которая и по сей день вызывает искреннюю улыбку. </a:t>
            </a:r>
          </a:p>
          <a:p>
            <a:r>
              <a:rPr lang="ru-RU" sz="1600" dirty="0"/>
              <a:t>       Имена героев - обаятельных авантюристов - стали нарицательными, а сам роман разошелся на цитаты, выдержав сотни успешных переизданий и заслуженно снискав славу неувядающего бестселлера.</a:t>
            </a:r>
          </a:p>
        </p:txBody>
      </p:sp>
      <p:pic>
        <p:nvPicPr>
          <p:cNvPr id="23557" name="Picture 5" descr="http://qrcoder.ru/code/?http%3A%2F%2Flibrebook.me%2Fdvenadcat_stulev%2Fvol1%2F2&amp;4&amp;0"/>
          <p:cNvPicPr>
            <a:picLocks noChangeAspect="1" noChangeArrowheads="1"/>
          </p:cNvPicPr>
          <p:nvPr/>
        </p:nvPicPr>
        <p:blipFill>
          <a:blip r:embed="rId4" cstate="print"/>
          <a:srcRect/>
          <a:stretch>
            <a:fillRect/>
          </a:stretch>
        </p:blipFill>
        <p:spPr bwMode="auto">
          <a:xfrm>
            <a:off x="4427984" y="5085184"/>
            <a:ext cx="864096" cy="864096"/>
          </a:xfrm>
          <a:prstGeom prst="rect">
            <a:avLst/>
          </a:prstGeom>
          <a:noFill/>
        </p:spPr>
      </p:pic>
      <p:pic>
        <p:nvPicPr>
          <p:cNvPr id="23559" name="Picture 7" descr="http://qrcoder.ru/code/?http%3A%2F%2Flibrebook.me%2Fdvenadcat_stulev%2Fvol1%2F2&amp;4&amp;0"/>
          <p:cNvPicPr>
            <a:picLocks noChangeAspect="1" noChangeArrowheads="1"/>
          </p:cNvPicPr>
          <p:nvPr/>
        </p:nvPicPr>
        <p:blipFill>
          <a:blip r:embed="rId4" cstate="print"/>
          <a:srcRect/>
          <a:stretch>
            <a:fillRect/>
          </a:stretch>
        </p:blipFill>
        <p:spPr bwMode="auto">
          <a:xfrm>
            <a:off x="6012160" y="5085184"/>
            <a:ext cx="864096" cy="864096"/>
          </a:xfrm>
          <a:prstGeom prst="rect">
            <a:avLst/>
          </a:prstGeom>
          <a:noFill/>
        </p:spPr>
      </p:pic>
      <p:pic>
        <p:nvPicPr>
          <p:cNvPr id="23561" name="Picture 9" descr="http://qrcoder.ru/code/?www.culture.ru%2Fmovies%2F2028%2F12-stulev&amp;4&amp;0"/>
          <p:cNvPicPr>
            <a:picLocks noChangeAspect="1" noChangeArrowheads="1"/>
          </p:cNvPicPr>
          <p:nvPr/>
        </p:nvPicPr>
        <p:blipFill>
          <a:blip r:embed="rId5" cstate="print"/>
          <a:srcRect/>
          <a:stretch>
            <a:fillRect/>
          </a:stretch>
        </p:blipFill>
        <p:spPr bwMode="auto">
          <a:xfrm>
            <a:off x="7668344" y="5085184"/>
            <a:ext cx="792088" cy="792088"/>
          </a:xfrm>
          <a:prstGeom prst="rect">
            <a:avLst/>
          </a:prstGeom>
          <a:noFill/>
        </p:spPr>
      </p:pic>
      <p:sp>
        <p:nvSpPr>
          <p:cNvPr id="11" name="Прямоугольник 10"/>
          <p:cNvSpPr/>
          <p:nvPr/>
        </p:nvSpPr>
        <p:spPr>
          <a:xfrm>
            <a:off x="4427984" y="6021288"/>
            <a:ext cx="86409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6012160" y="6021288"/>
            <a:ext cx="100811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3" name="Прямоугольник 12"/>
          <p:cNvSpPr/>
          <p:nvPr/>
        </p:nvSpPr>
        <p:spPr>
          <a:xfrm>
            <a:off x="766834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9218" name="Picture 2" descr="https://cdn.fishki.net/upload/post/2017/10/05/2397309/tn/1572034d2e3fb76772688c5c8bd0fff5.jpg"/>
          <p:cNvPicPr>
            <a:picLocks noChangeAspect="1" noChangeArrowheads="1"/>
          </p:cNvPicPr>
          <p:nvPr/>
        </p:nvPicPr>
        <p:blipFill>
          <a:blip r:embed="rId6" cstate="print"/>
          <a:srcRect/>
          <a:stretch>
            <a:fillRect/>
          </a:stretch>
        </p:blipFill>
        <p:spPr bwMode="auto">
          <a:xfrm>
            <a:off x="611560" y="404664"/>
            <a:ext cx="2189995" cy="1656184"/>
          </a:xfrm>
          <a:prstGeom prst="rect">
            <a:avLst/>
          </a:prstGeom>
          <a:noFill/>
        </p:spPr>
      </p:pic>
      <p:sp>
        <p:nvSpPr>
          <p:cNvPr id="9219" name="Rectangle 3"/>
          <p:cNvSpPr>
            <a:spLocks noChangeArrowheads="1"/>
          </p:cNvSpPr>
          <p:nvPr/>
        </p:nvSpPr>
        <p:spPr bwMode="auto">
          <a:xfrm>
            <a:off x="467544" y="2060848"/>
            <a:ext cx="248376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Илья Ильф</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(1897-1937)</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Евгений Петров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(1902-1942)</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2530" name="Picture 2" descr="https://img.bookhub.ru/books/big/15668.jpg"/>
          <p:cNvPicPr>
            <a:picLocks noChangeAspect="1" noChangeArrowheads="1"/>
          </p:cNvPicPr>
          <p:nvPr/>
        </p:nvPicPr>
        <p:blipFill>
          <a:blip r:embed="rId3" cstate="print"/>
          <a:srcRect/>
          <a:stretch>
            <a:fillRect/>
          </a:stretch>
        </p:blipFill>
        <p:spPr bwMode="auto">
          <a:xfrm>
            <a:off x="251520" y="2924944"/>
            <a:ext cx="2502937" cy="3752528"/>
          </a:xfrm>
          <a:prstGeom prst="rect">
            <a:avLst/>
          </a:prstGeom>
          <a:noFill/>
        </p:spPr>
      </p:pic>
      <p:sp>
        <p:nvSpPr>
          <p:cNvPr id="6" name="Прямоугольник 5"/>
          <p:cNvSpPr/>
          <p:nvPr/>
        </p:nvSpPr>
        <p:spPr>
          <a:xfrm>
            <a:off x="3563888" y="476672"/>
            <a:ext cx="5328592" cy="3108543"/>
          </a:xfrm>
          <a:prstGeom prst="rect">
            <a:avLst/>
          </a:prstGeom>
        </p:spPr>
        <p:txBody>
          <a:bodyPr wrap="square">
            <a:spAutoFit/>
          </a:bodyPr>
          <a:lstStyle/>
          <a:p>
            <a:r>
              <a:rPr lang="ru-RU" sz="1600" dirty="0"/>
              <a:t>       Роман "</a:t>
            </a:r>
            <a:r>
              <a:rPr lang="ru-RU" sz="1600" i="1" dirty="0"/>
              <a:t>Американская трагедия</a:t>
            </a:r>
            <a:r>
              <a:rPr lang="ru-RU" sz="1600" dirty="0"/>
              <a:t>" - вершина творчества выдающегося американского писателя Теодора Драйзера. </a:t>
            </a:r>
          </a:p>
          <a:p>
            <a:r>
              <a:rPr lang="ru-RU" sz="1600" dirty="0"/>
              <a:t>Он говорил: "Никто не создает трагедий - их создает жизнь. Писатели лишь изображают их". </a:t>
            </a:r>
          </a:p>
          <a:p>
            <a:r>
              <a:rPr lang="ru-RU" sz="1600" dirty="0"/>
              <a:t>        Драйзеру удалось так талантливо изобразить трагедию </a:t>
            </a:r>
            <a:r>
              <a:rPr lang="ru-RU" sz="1600" dirty="0" err="1"/>
              <a:t>Клайва</a:t>
            </a:r>
            <a:r>
              <a:rPr lang="ru-RU" sz="1600" dirty="0"/>
              <a:t> </a:t>
            </a:r>
            <a:r>
              <a:rPr lang="ru-RU" sz="1600" dirty="0" err="1"/>
              <a:t>Грифитса</a:t>
            </a:r>
            <a:r>
              <a:rPr lang="ru-RU" sz="1600" dirty="0"/>
              <a:t>, что его история не оставляет равнодушным и современного читателя. Молодой человек, вкусивший всю прелесть жизни богатых, так жаждет утвердиться в их обществе, что идет ради этого на преступление.</a:t>
            </a:r>
            <a:br>
              <a:rPr lang="ru-RU" dirty="0"/>
            </a:br>
            <a:br>
              <a:rPr lang="ru-RU" dirty="0"/>
            </a:br>
            <a:endParaRPr lang="ru-RU" dirty="0"/>
          </a:p>
        </p:txBody>
      </p:sp>
      <p:pic>
        <p:nvPicPr>
          <p:cNvPr id="22532" name="Picture 4" descr="http://qrcoder.ru/code/?http%3A%2F%2Fhttp%3A%2F%2Frubook.org%2Fbook.php%3Fbook%3D13935&amp;4&amp;0"/>
          <p:cNvPicPr>
            <a:picLocks noChangeAspect="1" noChangeArrowheads="1"/>
          </p:cNvPicPr>
          <p:nvPr/>
        </p:nvPicPr>
        <p:blipFill>
          <a:blip r:embed="rId4" cstate="print"/>
          <a:srcRect/>
          <a:stretch>
            <a:fillRect/>
          </a:stretch>
        </p:blipFill>
        <p:spPr bwMode="auto">
          <a:xfrm>
            <a:off x="4067944" y="5085184"/>
            <a:ext cx="864096" cy="864096"/>
          </a:xfrm>
          <a:prstGeom prst="rect">
            <a:avLst/>
          </a:prstGeom>
          <a:noFill/>
        </p:spPr>
      </p:pic>
      <p:pic>
        <p:nvPicPr>
          <p:cNvPr id="22534" name="Picture 6" descr="http://qrcoder.ru/code/?http%3A%2F%2Faudioknigi.club%2Fdrayzer-teodor-amerikanskaya-tragediya&amp;4&amp;0"/>
          <p:cNvPicPr>
            <a:picLocks noChangeAspect="1" noChangeArrowheads="1"/>
          </p:cNvPicPr>
          <p:nvPr/>
        </p:nvPicPr>
        <p:blipFill>
          <a:blip r:embed="rId5" cstate="print"/>
          <a:srcRect/>
          <a:stretch>
            <a:fillRect/>
          </a:stretch>
        </p:blipFill>
        <p:spPr bwMode="auto">
          <a:xfrm>
            <a:off x="5796136" y="5085184"/>
            <a:ext cx="864096" cy="864096"/>
          </a:xfrm>
          <a:prstGeom prst="rect">
            <a:avLst/>
          </a:prstGeom>
          <a:noFill/>
        </p:spPr>
      </p:pic>
      <p:pic>
        <p:nvPicPr>
          <p:cNvPr id="22536" name="Picture 8" descr="http://qrcoder.ru/code/?http%3A%2F%2Fwww.kinoglobe.ru%2Ffilms%2F5410-amerikanskaya-tragediya&amp;4&amp;0"/>
          <p:cNvPicPr>
            <a:picLocks noChangeAspect="1" noChangeArrowheads="1"/>
          </p:cNvPicPr>
          <p:nvPr/>
        </p:nvPicPr>
        <p:blipFill>
          <a:blip r:embed="rId6" cstate="print"/>
          <a:srcRect/>
          <a:stretch>
            <a:fillRect/>
          </a:stretch>
        </p:blipFill>
        <p:spPr bwMode="auto">
          <a:xfrm>
            <a:off x="7452320" y="5085184"/>
            <a:ext cx="842020" cy="842020"/>
          </a:xfrm>
          <a:prstGeom prst="rect">
            <a:avLst/>
          </a:prstGeom>
          <a:noFill/>
        </p:spPr>
      </p:pic>
      <p:sp>
        <p:nvSpPr>
          <p:cNvPr id="10" name="Прямоугольник 9"/>
          <p:cNvSpPr/>
          <p:nvPr/>
        </p:nvSpPr>
        <p:spPr>
          <a:xfrm>
            <a:off x="4067944" y="6021288"/>
            <a:ext cx="158417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5724128" y="6021288"/>
            <a:ext cx="108012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7524328" y="6021288"/>
            <a:ext cx="122413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8194" name="Picture 2" descr="http://elive.com.ua/wp-content/uploads/2013/08/Drart.jpg"/>
          <p:cNvPicPr>
            <a:picLocks noChangeAspect="1" noChangeArrowheads="1"/>
          </p:cNvPicPr>
          <p:nvPr/>
        </p:nvPicPr>
        <p:blipFill>
          <a:blip r:embed="rId7" cstate="print"/>
          <a:srcRect/>
          <a:stretch>
            <a:fillRect/>
          </a:stretch>
        </p:blipFill>
        <p:spPr bwMode="auto">
          <a:xfrm>
            <a:off x="827584" y="548681"/>
            <a:ext cx="1440160" cy="1592156"/>
          </a:xfrm>
          <a:prstGeom prst="rect">
            <a:avLst/>
          </a:prstGeom>
          <a:noFill/>
        </p:spPr>
      </p:pic>
      <p:sp>
        <p:nvSpPr>
          <p:cNvPr id="8195" name="Rectangle 3"/>
          <p:cNvSpPr>
            <a:spLocks noChangeArrowheads="1"/>
          </p:cNvSpPr>
          <p:nvPr/>
        </p:nvSpPr>
        <p:spPr bwMode="auto">
          <a:xfrm>
            <a:off x="683568" y="2204864"/>
            <a:ext cx="165618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Теодор Драйзер</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(1871-1945)</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27384"/>
            <a:ext cx="9143999" cy="6858000"/>
          </a:xfrm>
          <a:prstGeom prst="rect">
            <a:avLst/>
          </a:prstGeom>
          <a:noFill/>
          <a:ln w="9525">
            <a:noFill/>
            <a:miter lim="800000"/>
            <a:headEnd/>
            <a:tailEnd/>
          </a:ln>
        </p:spPr>
      </p:pic>
      <p:sp>
        <p:nvSpPr>
          <p:cNvPr id="6" name="Прямоугольник 5"/>
          <p:cNvSpPr/>
          <p:nvPr/>
        </p:nvSpPr>
        <p:spPr>
          <a:xfrm>
            <a:off x="3635896" y="548680"/>
            <a:ext cx="4427984" cy="2339102"/>
          </a:xfrm>
          <a:prstGeom prst="rect">
            <a:avLst/>
          </a:prstGeom>
        </p:spPr>
        <p:txBody>
          <a:bodyPr wrap="square">
            <a:spAutoFit/>
          </a:bodyPr>
          <a:lstStyle/>
          <a:p>
            <a:pPr fontAlgn="ctr"/>
            <a:r>
              <a:rPr lang="ru-RU" sz="1600" dirty="0"/>
              <a:t>      Это романтическая история любви Элизабет </a:t>
            </a:r>
            <a:r>
              <a:rPr lang="ru-RU" sz="1600" dirty="0" err="1"/>
              <a:t>Беннет</a:t>
            </a:r>
            <a:r>
              <a:rPr lang="ru-RU" sz="1600" dirty="0"/>
              <a:t> и Мистера </a:t>
            </a:r>
            <a:r>
              <a:rPr lang="ru-RU" sz="1600" dirty="0" err="1"/>
              <a:t>Дарси</a:t>
            </a:r>
            <a:r>
              <a:rPr lang="ru-RU" sz="1600" dirty="0"/>
              <a:t> развивающаяся на фоне сложных нравов английского общества начала 19 века. </a:t>
            </a:r>
          </a:p>
          <a:p>
            <a:pPr fontAlgn="ctr"/>
            <a:r>
              <a:rPr lang="ru-RU" sz="1600" dirty="0"/>
              <a:t>      Книга, без которой сейчас не существовало бы, наверное, ни "психологического" романа, ни "феминистской" литературы, ни - попросту - "элитной" прозы как таковой!... </a:t>
            </a:r>
            <a:br>
              <a:rPr lang="ru-RU" dirty="0"/>
            </a:br>
            <a:endParaRPr lang="ru-RU" dirty="0"/>
          </a:p>
        </p:txBody>
      </p:sp>
      <p:pic>
        <p:nvPicPr>
          <p:cNvPr id="21508" name="Picture 4" descr="http://qrcoder.ru/code/?http%3A%2F%2Flibrebook.me%2Fpride_and_prejudice%2Fvol1%2F1&amp;4&amp;0"/>
          <p:cNvPicPr>
            <a:picLocks noChangeAspect="1" noChangeArrowheads="1"/>
          </p:cNvPicPr>
          <p:nvPr/>
        </p:nvPicPr>
        <p:blipFill>
          <a:blip r:embed="rId3" cstate="print"/>
          <a:srcRect/>
          <a:stretch>
            <a:fillRect/>
          </a:stretch>
        </p:blipFill>
        <p:spPr bwMode="auto">
          <a:xfrm>
            <a:off x="4283968" y="5085184"/>
            <a:ext cx="864096" cy="864096"/>
          </a:xfrm>
          <a:prstGeom prst="rect">
            <a:avLst/>
          </a:prstGeom>
          <a:noFill/>
        </p:spPr>
      </p:pic>
      <p:pic>
        <p:nvPicPr>
          <p:cNvPr id="21510" name="Picture 6" descr="http://qrcoder.ru/code/?http%3A%2F%2Faudioknigi-online.net%2Fpride.html&amp;4&amp;0"/>
          <p:cNvPicPr>
            <a:picLocks noChangeAspect="1" noChangeArrowheads="1"/>
          </p:cNvPicPr>
          <p:nvPr/>
        </p:nvPicPr>
        <p:blipFill>
          <a:blip r:embed="rId4" cstate="print"/>
          <a:srcRect/>
          <a:stretch>
            <a:fillRect/>
          </a:stretch>
        </p:blipFill>
        <p:spPr bwMode="auto">
          <a:xfrm>
            <a:off x="6084168" y="5085184"/>
            <a:ext cx="792088" cy="792088"/>
          </a:xfrm>
          <a:prstGeom prst="rect">
            <a:avLst/>
          </a:prstGeom>
          <a:noFill/>
        </p:spPr>
      </p:pic>
      <p:sp>
        <p:nvSpPr>
          <p:cNvPr id="13" name="Прямоугольник 12"/>
          <p:cNvSpPr/>
          <p:nvPr/>
        </p:nvSpPr>
        <p:spPr>
          <a:xfrm>
            <a:off x="4283968" y="6021288"/>
            <a:ext cx="100811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4" name="Прямоугольник 13"/>
          <p:cNvSpPr/>
          <p:nvPr/>
        </p:nvSpPr>
        <p:spPr>
          <a:xfrm>
            <a:off x="6084168" y="6021288"/>
            <a:ext cx="108012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5" name="Прямоугольник 14"/>
          <p:cNvSpPr/>
          <p:nvPr/>
        </p:nvSpPr>
        <p:spPr>
          <a:xfrm>
            <a:off x="7668344"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1516" name="Picture 12" descr="http://qrcoder.ru/code/?http%3A%2F%2Fkinogo.by%2F4455-smotret-onlayn-film-gordost-i-predubezhdenie-2005.html&amp;4&amp;0"/>
          <p:cNvPicPr>
            <a:picLocks noChangeAspect="1" noChangeArrowheads="1"/>
          </p:cNvPicPr>
          <p:nvPr/>
        </p:nvPicPr>
        <p:blipFill>
          <a:blip r:embed="rId5" cstate="print"/>
          <a:srcRect/>
          <a:stretch>
            <a:fillRect/>
          </a:stretch>
        </p:blipFill>
        <p:spPr bwMode="auto">
          <a:xfrm>
            <a:off x="7668344" y="5085184"/>
            <a:ext cx="864096" cy="864096"/>
          </a:xfrm>
          <a:prstGeom prst="rect">
            <a:avLst/>
          </a:prstGeom>
          <a:noFill/>
        </p:spPr>
      </p:pic>
      <p:pic>
        <p:nvPicPr>
          <p:cNvPr id="7170" name="Picture 2" descr="https://cont5.naekranie.pl/wp-content/uploads/2015/01/Jane_Austen_coloured_version.jpg"/>
          <p:cNvPicPr>
            <a:picLocks noChangeAspect="1" noChangeArrowheads="1"/>
          </p:cNvPicPr>
          <p:nvPr/>
        </p:nvPicPr>
        <p:blipFill>
          <a:blip r:embed="rId6" cstate="print"/>
          <a:srcRect/>
          <a:stretch>
            <a:fillRect/>
          </a:stretch>
        </p:blipFill>
        <p:spPr bwMode="auto">
          <a:xfrm>
            <a:off x="971600" y="476672"/>
            <a:ext cx="1296144" cy="1811587"/>
          </a:xfrm>
          <a:prstGeom prst="rect">
            <a:avLst/>
          </a:prstGeom>
          <a:noFill/>
        </p:spPr>
      </p:pic>
      <p:sp>
        <p:nvSpPr>
          <p:cNvPr id="7171" name="Rectangle 3"/>
          <p:cNvSpPr>
            <a:spLocks noChangeArrowheads="1"/>
          </p:cNvSpPr>
          <p:nvPr/>
        </p:nvSpPr>
        <p:spPr bwMode="auto">
          <a:xfrm>
            <a:off x="899592" y="2348880"/>
            <a:ext cx="140364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Джейн Остен</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(1775-1817)</a:t>
            </a:r>
            <a:r>
              <a:rPr kumimoji="0" lang="ru-RU" sz="800" b="0" i="0" u="none" strike="noStrike" cap="none" normalizeH="0" baseline="0" dirty="0">
                <a:ln>
                  <a:noFill/>
                </a:ln>
                <a:solidFill>
                  <a:schemeClr val="tx1"/>
                </a:solidFill>
                <a:effectLst/>
                <a:latin typeface="Arial" pitchFamily="34" charset="0"/>
                <a:cs typeface="Arial" pitchFamily="34" charset="0"/>
              </a:rPr>
              <a:t> </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27651" name="Picture 3"/>
          <p:cNvPicPr>
            <a:picLocks noChangeAspect="1" noChangeArrowheads="1"/>
          </p:cNvPicPr>
          <p:nvPr/>
        </p:nvPicPr>
        <p:blipFill>
          <a:blip r:embed="rId7" cstate="print"/>
          <a:srcRect/>
          <a:stretch>
            <a:fillRect/>
          </a:stretch>
        </p:blipFill>
        <p:spPr bwMode="auto">
          <a:xfrm>
            <a:off x="467544" y="3645024"/>
            <a:ext cx="2160240" cy="3041743"/>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20482" name="Picture 2" descr="https://www.onthebus.com.ua/wa-data/public/shop/products/88/74/7488/images/25555/25555.750x0.jpg"/>
          <p:cNvPicPr>
            <a:picLocks noChangeAspect="1" noChangeArrowheads="1"/>
          </p:cNvPicPr>
          <p:nvPr/>
        </p:nvPicPr>
        <p:blipFill>
          <a:blip r:embed="rId3" cstate="print"/>
          <a:srcRect/>
          <a:stretch>
            <a:fillRect/>
          </a:stretch>
        </p:blipFill>
        <p:spPr bwMode="auto">
          <a:xfrm>
            <a:off x="395536" y="2996952"/>
            <a:ext cx="2304256" cy="3610002"/>
          </a:xfrm>
          <a:prstGeom prst="rect">
            <a:avLst/>
          </a:prstGeom>
          <a:noFill/>
        </p:spPr>
      </p:pic>
      <p:sp>
        <p:nvSpPr>
          <p:cNvPr id="7" name="Прямоугольник 6"/>
          <p:cNvSpPr/>
          <p:nvPr/>
        </p:nvSpPr>
        <p:spPr>
          <a:xfrm>
            <a:off x="3491880" y="260648"/>
            <a:ext cx="5328592" cy="3354765"/>
          </a:xfrm>
          <a:prstGeom prst="rect">
            <a:avLst/>
          </a:prstGeom>
        </p:spPr>
        <p:txBody>
          <a:bodyPr wrap="square">
            <a:spAutoFit/>
          </a:bodyPr>
          <a:lstStyle/>
          <a:p>
            <a:r>
              <a:rPr lang="ru-RU" sz="1600" dirty="0"/>
              <a:t>      Роман колумбийского писателя </a:t>
            </a:r>
            <a:r>
              <a:rPr lang="ru-RU" sz="1600" dirty="0" err="1"/>
              <a:t>Габриэля</a:t>
            </a:r>
            <a:r>
              <a:rPr lang="ru-RU" sz="1600" dirty="0"/>
              <a:t> Гарсиа Маркеса, одно из наиболее характерных и популярных произведений в жанре магического реализма.</a:t>
            </a:r>
            <a:br>
              <a:rPr lang="ru-RU" sz="1600" dirty="0"/>
            </a:br>
            <a:r>
              <a:rPr lang="ru-RU" sz="1600" dirty="0"/>
              <a:t>      Странная, поэтичная, причудливая история города </a:t>
            </a:r>
            <a:r>
              <a:rPr lang="ru-RU" sz="1600" dirty="0" err="1"/>
              <a:t>Макондо</a:t>
            </a:r>
            <a:r>
              <a:rPr lang="ru-RU" sz="1600" dirty="0"/>
              <a:t>, затерянного где-то в джунглях, - от сотворения до упадка. </a:t>
            </a:r>
            <a:br>
              <a:rPr lang="ru-RU" sz="1600" dirty="0"/>
            </a:br>
            <a:r>
              <a:rPr lang="ru-RU" sz="1600" dirty="0"/>
              <a:t>      Клан </a:t>
            </a:r>
            <a:r>
              <a:rPr lang="ru-RU" sz="1600" dirty="0" err="1"/>
              <a:t>Буэндиа</a:t>
            </a:r>
            <a:r>
              <a:rPr lang="ru-RU" sz="1600" dirty="0"/>
              <a:t> порождает святых и грешников, революционеров, героев и предателей, лихих авантюристов и женщин, слишком прекрасных для обычной жизни. В нем кипят необычайные страсти и происходят невероятные события. </a:t>
            </a:r>
            <a:br>
              <a:rPr lang="ru-RU" dirty="0"/>
            </a:br>
            <a:br>
              <a:rPr lang="ru-RU" dirty="0"/>
            </a:br>
            <a:endParaRPr lang="ru-RU" dirty="0"/>
          </a:p>
        </p:txBody>
      </p:sp>
      <p:pic>
        <p:nvPicPr>
          <p:cNvPr id="20484" name="Picture 4" descr="http://qrcoder.ru/code/?http%3A%2F%2Flibrebook.me%2Fone_hundred_years_of_solitude%2Fvol1%2F1%3Fmtr%3D1&amp;4&amp;0"/>
          <p:cNvPicPr>
            <a:picLocks noChangeAspect="1" noChangeArrowheads="1"/>
          </p:cNvPicPr>
          <p:nvPr/>
        </p:nvPicPr>
        <p:blipFill>
          <a:blip r:embed="rId4" cstate="print"/>
          <a:srcRect/>
          <a:stretch>
            <a:fillRect/>
          </a:stretch>
        </p:blipFill>
        <p:spPr bwMode="auto">
          <a:xfrm>
            <a:off x="5868144" y="5085184"/>
            <a:ext cx="792088" cy="792088"/>
          </a:xfrm>
          <a:prstGeom prst="rect">
            <a:avLst/>
          </a:prstGeom>
          <a:noFill/>
        </p:spPr>
      </p:pic>
      <p:pic>
        <p:nvPicPr>
          <p:cNvPr id="20486" name="Picture 6" descr="http://qrcoder.ru/code/?http%3A%2F%2Faudioknigi.club%2Fgarsia-markes-sto-let-odinochestva&amp;4&amp;0"/>
          <p:cNvPicPr>
            <a:picLocks noChangeAspect="1" noChangeArrowheads="1"/>
          </p:cNvPicPr>
          <p:nvPr/>
        </p:nvPicPr>
        <p:blipFill>
          <a:blip r:embed="rId5" cstate="print"/>
          <a:srcRect/>
          <a:stretch>
            <a:fillRect/>
          </a:stretch>
        </p:blipFill>
        <p:spPr bwMode="auto">
          <a:xfrm>
            <a:off x="7452320" y="5085184"/>
            <a:ext cx="792088" cy="792088"/>
          </a:xfrm>
          <a:prstGeom prst="rect">
            <a:avLst/>
          </a:prstGeom>
          <a:noFill/>
        </p:spPr>
      </p:pic>
      <p:sp>
        <p:nvSpPr>
          <p:cNvPr id="10" name="Прямоугольник 9"/>
          <p:cNvSpPr/>
          <p:nvPr/>
        </p:nvSpPr>
        <p:spPr>
          <a:xfrm>
            <a:off x="5868144" y="6021288"/>
            <a:ext cx="108012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7452320" y="6021288"/>
            <a:ext cx="93610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6146" name="Picture 2" descr="http://www.osimira.com/wp-content/uploads/images/861-d02b93.jpg"/>
          <p:cNvPicPr>
            <a:picLocks noChangeAspect="1" noChangeArrowheads="1"/>
          </p:cNvPicPr>
          <p:nvPr/>
        </p:nvPicPr>
        <p:blipFill>
          <a:blip r:embed="rId6" cstate="print"/>
          <a:srcRect/>
          <a:stretch>
            <a:fillRect/>
          </a:stretch>
        </p:blipFill>
        <p:spPr bwMode="auto">
          <a:xfrm>
            <a:off x="827584" y="332656"/>
            <a:ext cx="1380753" cy="1872208"/>
          </a:xfrm>
          <a:prstGeom prst="rect">
            <a:avLst/>
          </a:prstGeom>
          <a:noFill/>
        </p:spPr>
      </p:pic>
      <p:sp>
        <p:nvSpPr>
          <p:cNvPr id="6147" name="Rectangle 3"/>
          <p:cNvSpPr>
            <a:spLocks noChangeArrowheads="1"/>
          </p:cNvSpPr>
          <p:nvPr/>
        </p:nvSpPr>
        <p:spPr bwMode="auto">
          <a:xfrm>
            <a:off x="539552" y="2204864"/>
            <a:ext cx="197971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err="1">
                <a:ln>
                  <a:noFill/>
                </a:ln>
                <a:solidFill>
                  <a:srgbClr val="222222"/>
                </a:solidFill>
                <a:effectLst/>
                <a:latin typeface="Arial" pitchFamily="34" charset="0"/>
                <a:ea typeface="Calibri" pitchFamily="34" charset="0"/>
                <a:cs typeface="Arial" pitchFamily="34" charset="0"/>
              </a:rPr>
              <a:t>Габриэль</a:t>
            </a: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 Гарсиа Маркес</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(1927-2014)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27384"/>
            <a:ext cx="9143999" cy="6858000"/>
          </a:xfrm>
          <a:prstGeom prst="rect">
            <a:avLst/>
          </a:prstGeom>
          <a:noFill/>
          <a:ln w="9525">
            <a:noFill/>
            <a:miter lim="800000"/>
            <a:headEnd/>
            <a:tailEnd/>
          </a:ln>
        </p:spPr>
      </p:pic>
      <p:pic>
        <p:nvPicPr>
          <p:cNvPr id="19458" name="Picture 2" descr="https://goods.kaypu.com/photo/592c2151384e1f7b9b299d34.jpg"/>
          <p:cNvPicPr>
            <a:picLocks noChangeAspect="1" noChangeArrowheads="1"/>
          </p:cNvPicPr>
          <p:nvPr/>
        </p:nvPicPr>
        <p:blipFill>
          <a:blip r:embed="rId3" cstate="print"/>
          <a:srcRect/>
          <a:stretch>
            <a:fillRect/>
          </a:stretch>
        </p:blipFill>
        <p:spPr bwMode="auto">
          <a:xfrm>
            <a:off x="395536" y="3140968"/>
            <a:ext cx="2304256" cy="3534608"/>
          </a:xfrm>
          <a:prstGeom prst="rect">
            <a:avLst/>
          </a:prstGeom>
          <a:noFill/>
        </p:spPr>
      </p:pic>
      <p:sp>
        <p:nvSpPr>
          <p:cNvPr id="7" name="Прямоугольник 6"/>
          <p:cNvSpPr/>
          <p:nvPr/>
        </p:nvSpPr>
        <p:spPr>
          <a:xfrm>
            <a:off x="3779912" y="692696"/>
            <a:ext cx="4752528" cy="2123658"/>
          </a:xfrm>
          <a:prstGeom prst="rect">
            <a:avLst/>
          </a:prstGeom>
        </p:spPr>
        <p:txBody>
          <a:bodyPr wrap="square">
            <a:spAutoFit/>
          </a:bodyPr>
          <a:lstStyle/>
          <a:p>
            <a:r>
              <a:rPr lang="ru-RU" sz="1600" dirty="0"/>
              <a:t>      Самый красивый в XX столетии роман о любви...</a:t>
            </a:r>
            <a:br>
              <a:rPr lang="ru-RU" sz="1600" dirty="0"/>
            </a:br>
            <a:r>
              <a:rPr lang="ru-RU" sz="1600" dirty="0"/>
              <a:t>      Самый обаятельный в XX столетии роман о дружбе...</a:t>
            </a:r>
            <a:br>
              <a:rPr lang="ru-RU" sz="1600" dirty="0"/>
            </a:br>
            <a:r>
              <a:rPr lang="ru-RU" sz="1600" dirty="0"/>
              <a:t>      Самый трагический и самый прелестный роман о человеческих отношениях за всю историю прошлого века. </a:t>
            </a:r>
            <a:br>
              <a:rPr lang="ru-RU" sz="1400" dirty="0"/>
            </a:br>
            <a:br>
              <a:rPr lang="ru-RU" dirty="0"/>
            </a:br>
            <a:endParaRPr lang="ru-RU" dirty="0"/>
          </a:p>
        </p:txBody>
      </p:sp>
      <p:pic>
        <p:nvPicPr>
          <p:cNvPr id="19460" name="Picture 4" descr="http://qrcoder.ru/code/?http%3A%2F%2Flibrebook.me%2Fthree_comrades%2Fvol1%2F1&amp;4&amp;0"/>
          <p:cNvPicPr>
            <a:picLocks noChangeAspect="1" noChangeArrowheads="1"/>
          </p:cNvPicPr>
          <p:nvPr/>
        </p:nvPicPr>
        <p:blipFill>
          <a:blip r:embed="rId4" cstate="print"/>
          <a:srcRect/>
          <a:stretch>
            <a:fillRect/>
          </a:stretch>
        </p:blipFill>
        <p:spPr bwMode="auto">
          <a:xfrm>
            <a:off x="5652120" y="5085184"/>
            <a:ext cx="792088" cy="792088"/>
          </a:xfrm>
          <a:prstGeom prst="rect">
            <a:avLst/>
          </a:prstGeom>
          <a:noFill/>
        </p:spPr>
      </p:pic>
      <p:pic>
        <p:nvPicPr>
          <p:cNvPr id="19462" name="Picture 6" descr="http://qrcoder.ru/code/?http%3A%2F%2Faudioknigi.club%2Fremark-erih-mariya-tri-tovarischa&amp;4&amp;0"/>
          <p:cNvPicPr>
            <a:picLocks noChangeAspect="1" noChangeArrowheads="1"/>
          </p:cNvPicPr>
          <p:nvPr/>
        </p:nvPicPr>
        <p:blipFill>
          <a:blip r:embed="rId5" cstate="print"/>
          <a:srcRect/>
          <a:stretch>
            <a:fillRect/>
          </a:stretch>
        </p:blipFill>
        <p:spPr bwMode="auto">
          <a:xfrm>
            <a:off x="7452320" y="5085184"/>
            <a:ext cx="864096" cy="864096"/>
          </a:xfrm>
          <a:prstGeom prst="rect">
            <a:avLst/>
          </a:prstGeom>
          <a:noFill/>
        </p:spPr>
      </p:pic>
      <p:sp>
        <p:nvSpPr>
          <p:cNvPr id="10" name="Прямоугольник 9"/>
          <p:cNvSpPr/>
          <p:nvPr/>
        </p:nvSpPr>
        <p:spPr>
          <a:xfrm>
            <a:off x="5652120" y="5949280"/>
            <a:ext cx="100811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7452320" y="5949280"/>
            <a:ext cx="122413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5122" name="Picture 2" descr="https://24smi.org/public/media/resize/660x-/celebrity/2017/11/23/fha8n1bonk0n-erikh-mariia-remark.jpg"/>
          <p:cNvPicPr>
            <a:picLocks noChangeAspect="1" noChangeArrowheads="1"/>
          </p:cNvPicPr>
          <p:nvPr/>
        </p:nvPicPr>
        <p:blipFill>
          <a:blip r:embed="rId6" cstate="print"/>
          <a:srcRect/>
          <a:stretch>
            <a:fillRect/>
          </a:stretch>
        </p:blipFill>
        <p:spPr bwMode="auto">
          <a:xfrm>
            <a:off x="899592" y="404664"/>
            <a:ext cx="1368152" cy="1824203"/>
          </a:xfrm>
          <a:prstGeom prst="rect">
            <a:avLst/>
          </a:prstGeom>
          <a:noFill/>
        </p:spPr>
      </p:pic>
      <p:sp>
        <p:nvSpPr>
          <p:cNvPr id="5123" name="Rectangle 3"/>
          <p:cNvSpPr>
            <a:spLocks noChangeArrowheads="1"/>
          </p:cNvSpPr>
          <p:nvPr/>
        </p:nvSpPr>
        <p:spPr bwMode="auto">
          <a:xfrm>
            <a:off x="179512" y="2276872"/>
            <a:ext cx="284380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Эрих Мария Ремарк</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(1898-1970)</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18434" name="Picture 2" descr="http://fiction-books.ru/img/1016943060.jpg"/>
          <p:cNvPicPr>
            <a:picLocks noChangeAspect="1" noChangeArrowheads="1"/>
          </p:cNvPicPr>
          <p:nvPr/>
        </p:nvPicPr>
        <p:blipFill>
          <a:blip r:embed="rId3" cstate="print"/>
          <a:srcRect/>
          <a:stretch>
            <a:fillRect/>
          </a:stretch>
        </p:blipFill>
        <p:spPr bwMode="auto">
          <a:xfrm>
            <a:off x="395536" y="3471804"/>
            <a:ext cx="2304256" cy="3238774"/>
          </a:xfrm>
          <a:prstGeom prst="rect">
            <a:avLst/>
          </a:prstGeom>
          <a:noFill/>
        </p:spPr>
      </p:pic>
      <p:sp>
        <p:nvSpPr>
          <p:cNvPr id="6" name="Прямоугольник 5"/>
          <p:cNvSpPr/>
          <p:nvPr/>
        </p:nvSpPr>
        <p:spPr>
          <a:xfrm>
            <a:off x="3707904" y="404664"/>
            <a:ext cx="4896544" cy="3046988"/>
          </a:xfrm>
          <a:prstGeom prst="rect">
            <a:avLst/>
          </a:prstGeom>
        </p:spPr>
        <p:txBody>
          <a:bodyPr wrap="square">
            <a:spAutoFit/>
          </a:bodyPr>
          <a:lstStyle/>
          <a:p>
            <a:r>
              <a:rPr lang="ru-RU" sz="1600" dirty="0"/>
              <a:t>      Писатель-классик, писатель-загадка, на пике своей карьеры объявивший об уходе из литературы и поселившийся в глухой американской провинции вдали от мирских соблазнов... </a:t>
            </a:r>
          </a:p>
          <a:p>
            <a:r>
              <a:rPr lang="ru-RU" sz="1600" dirty="0"/>
              <a:t>      Единственный роман американского писателя Сэлинджера "Над пропастью во ржи" стал переломной вехой в истории мировой литературы. </a:t>
            </a:r>
          </a:p>
          <a:p>
            <a:r>
              <a:rPr lang="ru-RU" sz="1600" dirty="0"/>
              <a:t>      Название романа и имя главного героя </a:t>
            </a:r>
            <a:r>
              <a:rPr lang="ru-RU" sz="1600" dirty="0" err="1"/>
              <a:t>Холдена</a:t>
            </a:r>
            <a:r>
              <a:rPr lang="ru-RU" sz="1600" dirty="0"/>
              <a:t> </a:t>
            </a:r>
            <a:r>
              <a:rPr lang="ru-RU" sz="1600" dirty="0" err="1"/>
              <a:t>Колфилда</a:t>
            </a:r>
            <a:r>
              <a:rPr lang="ru-RU" sz="1600" dirty="0"/>
              <a:t> сделались кодовыми для многих поколений молодых бунтарей - от битников и хиппи до представителей современных радикальных молодежных движений.</a:t>
            </a:r>
          </a:p>
        </p:txBody>
      </p:sp>
      <p:pic>
        <p:nvPicPr>
          <p:cNvPr id="18436" name="Picture 4" descr="http://qrcoder.ru/code/?http%3A%2F%2Flibreed.ru%2Fnad-propastyu-vo-rzhi.html&amp;4&amp;0"/>
          <p:cNvPicPr>
            <a:picLocks noChangeAspect="1" noChangeArrowheads="1"/>
          </p:cNvPicPr>
          <p:nvPr/>
        </p:nvPicPr>
        <p:blipFill>
          <a:blip r:embed="rId4" cstate="print"/>
          <a:srcRect/>
          <a:stretch>
            <a:fillRect/>
          </a:stretch>
        </p:blipFill>
        <p:spPr bwMode="auto">
          <a:xfrm>
            <a:off x="3923928" y="5013176"/>
            <a:ext cx="864096" cy="864096"/>
          </a:xfrm>
          <a:prstGeom prst="rect">
            <a:avLst/>
          </a:prstGeom>
          <a:noFill/>
        </p:spPr>
      </p:pic>
      <p:pic>
        <p:nvPicPr>
          <p:cNvPr id="18438" name="Picture 6" descr="http://qrcoder.ru/code/?http%3A%2F%2Faudioknigi.club%2Fselindzher-dzherom-nad-propastyu-vo-rzhi&amp;4&amp;0"/>
          <p:cNvPicPr>
            <a:picLocks noChangeAspect="1" noChangeArrowheads="1"/>
          </p:cNvPicPr>
          <p:nvPr/>
        </p:nvPicPr>
        <p:blipFill>
          <a:blip r:embed="rId5" cstate="print"/>
          <a:srcRect/>
          <a:stretch>
            <a:fillRect/>
          </a:stretch>
        </p:blipFill>
        <p:spPr bwMode="auto">
          <a:xfrm>
            <a:off x="5724128" y="5085184"/>
            <a:ext cx="864096" cy="864096"/>
          </a:xfrm>
          <a:prstGeom prst="rect">
            <a:avLst/>
          </a:prstGeom>
          <a:noFill/>
        </p:spPr>
      </p:pic>
      <p:pic>
        <p:nvPicPr>
          <p:cNvPr id="18440" name="Picture 8" descr="http://qrcoder.ru/code/?http%3A%2F%2Fkinogo.by%2F7639-rebel-in-the-rye_2017.html&amp;4&amp;0"/>
          <p:cNvPicPr>
            <a:picLocks noChangeAspect="1" noChangeArrowheads="1"/>
          </p:cNvPicPr>
          <p:nvPr/>
        </p:nvPicPr>
        <p:blipFill>
          <a:blip r:embed="rId6" cstate="print"/>
          <a:srcRect/>
          <a:stretch>
            <a:fillRect/>
          </a:stretch>
        </p:blipFill>
        <p:spPr bwMode="auto">
          <a:xfrm>
            <a:off x="7524328" y="5085184"/>
            <a:ext cx="864096" cy="864096"/>
          </a:xfrm>
          <a:prstGeom prst="rect">
            <a:avLst/>
          </a:prstGeom>
          <a:noFill/>
        </p:spPr>
      </p:pic>
      <p:sp>
        <p:nvSpPr>
          <p:cNvPr id="10" name="Прямоугольник 9"/>
          <p:cNvSpPr/>
          <p:nvPr/>
        </p:nvSpPr>
        <p:spPr>
          <a:xfrm>
            <a:off x="3923928" y="6021288"/>
            <a:ext cx="129614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5724128" y="6021288"/>
            <a:ext cx="122413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7452320"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4098" name="Picture 2" descr="https://4.bp.blogspot.com/-HIIWMy5RRMc/VvJYmO3wKZI/AAAAAAAABc8/b03DrDHRwSkVhxrfqpYK691wPiZ8dtoig/s1600/%25D1%2581%25D1%258D%25D0%25BB%25D0%25B8%25D0%25BD%25D0%25B4%25D0%25B6%25D0%25B5%25D1%2580.jpg"/>
          <p:cNvPicPr>
            <a:picLocks noChangeAspect="1" noChangeArrowheads="1"/>
          </p:cNvPicPr>
          <p:nvPr/>
        </p:nvPicPr>
        <p:blipFill>
          <a:blip r:embed="rId7" cstate="print"/>
          <a:srcRect/>
          <a:stretch>
            <a:fillRect/>
          </a:stretch>
        </p:blipFill>
        <p:spPr bwMode="auto">
          <a:xfrm>
            <a:off x="971600" y="404664"/>
            <a:ext cx="1324754" cy="1872208"/>
          </a:xfrm>
          <a:prstGeom prst="rect">
            <a:avLst/>
          </a:prstGeom>
          <a:noFill/>
        </p:spPr>
      </p:pic>
      <p:sp>
        <p:nvSpPr>
          <p:cNvPr id="4099" name="Rectangle 3"/>
          <p:cNvSpPr>
            <a:spLocks noChangeArrowheads="1"/>
          </p:cNvSpPr>
          <p:nvPr/>
        </p:nvSpPr>
        <p:spPr bwMode="auto">
          <a:xfrm>
            <a:off x="179512" y="2348880"/>
            <a:ext cx="291581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Джером Дэвид Сэлинджер</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(1919-2010)</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88066" name="Picture 2" descr="https://book24.kz/upload/iblock/2ed/2ed7e4d57f427174e7f105f8daff481b.jpg"/>
          <p:cNvPicPr>
            <a:picLocks noChangeAspect="1" noChangeArrowheads="1"/>
          </p:cNvPicPr>
          <p:nvPr/>
        </p:nvPicPr>
        <p:blipFill>
          <a:blip r:embed="rId3" cstate="print"/>
          <a:srcRect/>
          <a:stretch>
            <a:fillRect/>
          </a:stretch>
        </p:blipFill>
        <p:spPr bwMode="auto">
          <a:xfrm>
            <a:off x="467544" y="3284984"/>
            <a:ext cx="2182922" cy="3384375"/>
          </a:xfrm>
          <a:prstGeom prst="rect">
            <a:avLst/>
          </a:prstGeom>
          <a:noFill/>
        </p:spPr>
      </p:pic>
      <p:pic>
        <p:nvPicPr>
          <p:cNvPr id="88068" name="Picture 4" descr="https://briefly.ru/static/authors/makkalou.jpg"/>
          <p:cNvPicPr>
            <a:picLocks noChangeAspect="1" noChangeArrowheads="1"/>
          </p:cNvPicPr>
          <p:nvPr/>
        </p:nvPicPr>
        <p:blipFill>
          <a:blip r:embed="rId4" cstate="print"/>
          <a:srcRect/>
          <a:stretch>
            <a:fillRect/>
          </a:stretch>
        </p:blipFill>
        <p:spPr bwMode="auto">
          <a:xfrm>
            <a:off x="1043608" y="404664"/>
            <a:ext cx="1296144" cy="1728192"/>
          </a:xfrm>
          <a:prstGeom prst="rect">
            <a:avLst/>
          </a:prstGeom>
          <a:noFill/>
        </p:spPr>
      </p:pic>
      <p:sp>
        <p:nvSpPr>
          <p:cNvPr id="10" name="Прямоугольник 9"/>
          <p:cNvSpPr/>
          <p:nvPr/>
        </p:nvSpPr>
        <p:spPr>
          <a:xfrm>
            <a:off x="1043608" y="2348880"/>
            <a:ext cx="1205880" cy="369332"/>
          </a:xfrm>
          <a:prstGeom prst="rect">
            <a:avLst/>
          </a:prstGeom>
        </p:spPr>
        <p:txBody>
          <a:bodyPr wrap="square">
            <a:spAutoFit/>
          </a:bodyPr>
          <a:lstStyle/>
          <a:p>
            <a:pPr algn="ctr"/>
            <a:r>
              <a:rPr lang="ru-RU" sz="900" dirty="0"/>
              <a:t>Колин </a:t>
            </a:r>
            <a:r>
              <a:rPr lang="ru-RU" sz="900" dirty="0" err="1"/>
              <a:t>Маккалоу</a:t>
            </a:r>
            <a:endParaRPr lang="ru-RU" sz="900" dirty="0"/>
          </a:p>
          <a:p>
            <a:pPr algn="ctr"/>
            <a:r>
              <a:rPr lang="ru-RU" sz="900" dirty="0"/>
              <a:t>(1937-2015)</a:t>
            </a:r>
          </a:p>
        </p:txBody>
      </p:sp>
      <p:sp>
        <p:nvSpPr>
          <p:cNvPr id="11" name="Прямоугольник 10"/>
          <p:cNvSpPr/>
          <p:nvPr/>
        </p:nvSpPr>
        <p:spPr>
          <a:xfrm>
            <a:off x="3347864" y="620688"/>
            <a:ext cx="5076056" cy="2339102"/>
          </a:xfrm>
          <a:prstGeom prst="rect">
            <a:avLst/>
          </a:prstGeom>
        </p:spPr>
        <p:txBody>
          <a:bodyPr wrap="square">
            <a:spAutoFit/>
          </a:bodyPr>
          <a:lstStyle/>
          <a:p>
            <a:r>
              <a:rPr lang="ru-RU" sz="1600" dirty="0"/>
              <a:t>          Роман современной писательницы, уроженки Австралии, </a:t>
            </a:r>
            <a:r>
              <a:rPr lang="ru-RU" sz="1600" dirty="0" err="1"/>
              <a:t>КолинМаккалоу</a:t>
            </a:r>
            <a:r>
              <a:rPr lang="ru-RU" sz="1600" dirty="0"/>
              <a:t>   «Поющие в терновнике» - романтическая сага о трех поколениях семьи австралийских тружеников, о людях, ищущих свое счастье. </a:t>
            </a:r>
          </a:p>
          <a:p>
            <a:r>
              <a:rPr lang="ru-RU" sz="1600" dirty="0"/>
              <a:t>          Воспевающая чувства сильные и глубокие, любовь к родной земле, книга эта изобилует правдивыми и красочными деталями австралийского быта, картинами природы.</a:t>
            </a:r>
            <a:r>
              <a:rPr lang="ru-RU" dirty="0"/>
              <a:t> </a:t>
            </a:r>
          </a:p>
        </p:txBody>
      </p:sp>
      <p:pic>
        <p:nvPicPr>
          <p:cNvPr id="88070" name="Picture 6" descr="http://qrcoder.ru/code/?http%3A%2F%2Flibreed.ru%2Fpoyushhie-v-ternovnike.html&amp;4&amp;0"/>
          <p:cNvPicPr>
            <a:picLocks noChangeAspect="1" noChangeArrowheads="1"/>
          </p:cNvPicPr>
          <p:nvPr/>
        </p:nvPicPr>
        <p:blipFill>
          <a:blip r:embed="rId5" cstate="print"/>
          <a:srcRect/>
          <a:stretch>
            <a:fillRect/>
          </a:stretch>
        </p:blipFill>
        <p:spPr bwMode="auto">
          <a:xfrm>
            <a:off x="3707904" y="4941168"/>
            <a:ext cx="986036" cy="986036"/>
          </a:xfrm>
          <a:prstGeom prst="rect">
            <a:avLst/>
          </a:prstGeom>
          <a:noFill/>
        </p:spPr>
      </p:pic>
      <p:pic>
        <p:nvPicPr>
          <p:cNvPr id="88072" name="Picture 8" descr="http://qrcoder.ru/code/?http%3A%2F%2Faudioknigi.club%2Fmakkalou-kolin-poyuschie-v-ternovnike&amp;4&amp;0"/>
          <p:cNvPicPr>
            <a:picLocks noChangeAspect="1" noChangeArrowheads="1"/>
          </p:cNvPicPr>
          <p:nvPr/>
        </p:nvPicPr>
        <p:blipFill>
          <a:blip r:embed="rId6" cstate="print"/>
          <a:srcRect/>
          <a:stretch>
            <a:fillRect/>
          </a:stretch>
        </p:blipFill>
        <p:spPr bwMode="auto">
          <a:xfrm>
            <a:off x="5220072" y="4991100"/>
            <a:ext cx="936104" cy="936104"/>
          </a:xfrm>
          <a:prstGeom prst="rect">
            <a:avLst/>
          </a:prstGeom>
          <a:noFill/>
        </p:spPr>
      </p:pic>
      <p:pic>
        <p:nvPicPr>
          <p:cNvPr id="88074" name="Picture 10" descr="http://qrcoder.ru/code/?http%3A%2F%2Fseasonvar.ru%2Fserial-3637--Poyushie_v_ternovnike.html&amp;4&amp;0"/>
          <p:cNvPicPr>
            <a:picLocks noChangeAspect="1" noChangeArrowheads="1"/>
          </p:cNvPicPr>
          <p:nvPr/>
        </p:nvPicPr>
        <p:blipFill>
          <a:blip r:embed="rId7" cstate="print"/>
          <a:srcRect/>
          <a:stretch>
            <a:fillRect/>
          </a:stretch>
        </p:blipFill>
        <p:spPr bwMode="auto">
          <a:xfrm>
            <a:off x="7020272" y="4941168"/>
            <a:ext cx="936104" cy="936104"/>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pic>
        <p:nvPicPr>
          <p:cNvPr id="6" name="Picture 7"/>
          <p:cNvPicPr>
            <a:picLocks noChangeAspect="1" noChangeArrowheads="1"/>
          </p:cNvPicPr>
          <p:nvPr/>
        </p:nvPicPr>
        <p:blipFill>
          <a:blip r:embed="rId3" cstate="print"/>
          <a:srcRect/>
          <a:stretch>
            <a:fillRect/>
          </a:stretch>
        </p:blipFill>
        <p:spPr bwMode="auto">
          <a:xfrm>
            <a:off x="323528" y="3356992"/>
            <a:ext cx="2376264" cy="3305175"/>
          </a:xfrm>
          <a:prstGeom prst="rect">
            <a:avLst/>
          </a:prstGeom>
          <a:noFill/>
          <a:ln w="9525">
            <a:noFill/>
            <a:miter lim="800000"/>
            <a:headEnd/>
            <a:tailEnd/>
          </a:ln>
        </p:spPr>
      </p:pic>
      <p:sp>
        <p:nvSpPr>
          <p:cNvPr id="7" name="Прямоугольник 6"/>
          <p:cNvSpPr/>
          <p:nvPr/>
        </p:nvSpPr>
        <p:spPr>
          <a:xfrm>
            <a:off x="3419872" y="332657"/>
            <a:ext cx="5184576" cy="3046988"/>
          </a:xfrm>
          <a:prstGeom prst="rect">
            <a:avLst/>
          </a:prstGeom>
        </p:spPr>
        <p:txBody>
          <a:bodyPr wrap="square">
            <a:spAutoFit/>
          </a:bodyPr>
          <a:lstStyle/>
          <a:p>
            <a:r>
              <a:rPr lang="ru-RU" sz="1600" dirty="0"/>
              <a:t>      Одно из центральных произведений в творчестве Александра Бека. </a:t>
            </a:r>
          </a:p>
          <a:p>
            <a:r>
              <a:rPr lang="ru-RU" sz="1600" dirty="0"/>
              <a:t>      Повествует о подвиге советских солдат и офицеров  осенью — зимой 1941 года под Москвой на Волоколамском направлении. </a:t>
            </a:r>
          </a:p>
          <a:p>
            <a:r>
              <a:rPr lang="ru-RU" sz="1600" dirty="0"/>
              <a:t>      Главные действующие лица повествования — бойцы 1-го батальона из дивизии Панфилова. Батальоном командует комбат, казах по национальности — </a:t>
            </a:r>
            <a:r>
              <a:rPr lang="ru-RU" sz="1600" dirty="0" err="1"/>
              <a:t>Бауржан</a:t>
            </a:r>
            <a:r>
              <a:rPr lang="ru-RU" sz="1600" dirty="0"/>
              <a:t> </a:t>
            </a:r>
            <a:r>
              <a:rPr lang="ru-RU" sz="1600" dirty="0" err="1"/>
              <a:t>Момыш-Улы</a:t>
            </a:r>
            <a:r>
              <a:rPr lang="ru-RU" sz="1600" dirty="0"/>
              <a:t>. Для </a:t>
            </a:r>
            <a:r>
              <a:rPr lang="ru-RU" sz="1600" dirty="0" err="1"/>
              <a:t>Бауржана</a:t>
            </a:r>
            <a:r>
              <a:rPr lang="ru-RU" sz="1600" dirty="0"/>
              <a:t>, бывшего артиллериста, командира батареи, не имевшего опыта командования пехотным батальоном, 1941 год становится школой военного мастерства. </a:t>
            </a:r>
          </a:p>
        </p:txBody>
      </p:sp>
      <p:pic>
        <p:nvPicPr>
          <p:cNvPr id="17410" name="Picture 2" descr="http://qrcoder.ru/code/?http%3A%2F%2Fonline-knigi.com%2Fpage%2F2855&amp;4&amp;0"/>
          <p:cNvPicPr>
            <a:picLocks noChangeAspect="1" noChangeArrowheads="1"/>
          </p:cNvPicPr>
          <p:nvPr/>
        </p:nvPicPr>
        <p:blipFill>
          <a:blip r:embed="rId4" cstate="print"/>
          <a:srcRect/>
          <a:stretch>
            <a:fillRect/>
          </a:stretch>
        </p:blipFill>
        <p:spPr bwMode="auto">
          <a:xfrm>
            <a:off x="4139952" y="5085184"/>
            <a:ext cx="864096" cy="864096"/>
          </a:xfrm>
          <a:prstGeom prst="rect">
            <a:avLst/>
          </a:prstGeom>
          <a:noFill/>
        </p:spPr>
      </p:pic>
      <p:pic>
        <p:nvPicPr>
          <p:cNvPr id="17412" name="Picture 4" descr="http://qrcoder.ru/code/?http%3A%2F%2Faudioknigi.club%2Fbek-aleksandr-volokolamskoe-shoss&amp;4&amp;0"/>
          <p:cNvPicPr>
            <a:picLocks noChangeAspect="1" noChangeArrowheads="1"/>
          </p:cNvPicPr>
          <p:nvPr/>
        </p:nvPicPr>
        <p:blipFill>
          <a:blip r:embed="rId5" cstate="print"/>
          <a:srcRect/>
          <a:stretch>
            <a:fillRect/>
          </a:stretch>
        </p:blipFill>
        <p:spPr bwMode="auto">
          <a:xfrm>
            <a:off x="5940152" y="5085184"/>
            <a:ext cx="792088" cy="792088"/>
          </a:xfrm>
          <a:prstGeom prst="rect">
            <a:avLst/>
          </a:prstGeom>
          <a:noFill/>
        </p:spPr>
      </p:pic>
      <p:pic>
        <p:nvPicPr>
          <p:cNvPr id="17414" name="Picture 6" descr="http://qrcoder.ru/code/?http%3A%2F%2Fvkino.net%2Ffilms%2F4095-volokolamskoe-shosse-1984.html&amp;4&amp;0"/>
          <p:cNvPicPr>
            <a:picLocks noChangeAspect="1" noChangeArrowheads="1"/>
          </p:cNvPicPr>
          <p:nvPr/>
        </p:nvPicPr>
        <p:blipFill>
          <a:blip r:embed="rId6" cstate="print"/>
          <a:srcRect/>
          <a:stretch>
            <a:fillRect/>
          </a:stretch>
        </p:blipFill>
        <p:spPr bwMode="auto">
          <a:xfrm>
            <a:off x="7668344" y="5013176"/>
            <a:ext cx="864096" cy="864096"/>
          </a:xfrm>
          <a:prstGeom prst="rect">
            <a:avLst/>
          </a:prstGeom>
          <a:noFill/>
        </p:spPr>
      </p:pic>
      <p:sp>
        <p:nvSpPr>
          <p:cNvPr id="11" name="Прямоугольник 10"/>
          <p:cNvSpPr/>
          <p:nvPr/>
        </p:nvSpPr>
        <p:spPr>
          <a:xfrm>
            <a:off x="4067944" y="6021288"/>
            <a:ext cx="115212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5868144" y="6021288"/>
            <a:ext cx="136815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4" name="Прямоугольник 13"/>
          <p:cNvSpPr/>
          <p:nvPr/>
        </p:nvSpPr>
        <p:spPr>
          <a:xfrm>
            <a:off x="7596336" y="6021288"/>
            <a:ext cx="1133872"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3073" name="Picture 1"/>
          <p:cNvPicPr>
            <a:picLocks noChangeAspect="1" noChangeArrowheads="1"/>
          </p:cNvPicPr>
          <p:nvPr/>
        </p:nvPicPr>
        <p:blipFill>
          <a:blip r:embed="rId7" cstate="print"/>
          <a:srcRect/>
          <a:stretch>
            <a:fillRect/>
          </a:stretch>
        </p:blipFill>
        <p:spPr bwMode="auto">
          <a:xfrm>
            <a:off x="755576" y="404665"/>
            <a:ext cx="1368152" cy="1872207"/>
          </a:xfrm>
          <a:prstGeom prst="rect">
            <a:avLst/>
          </a:prstGeom>
          <a:noFill/>
          <a:ln w="9525">
            <a:noFill/>
            <a:miter lim="800000"/>
            <a:headEnd/>
            <a:tailEnd/>
          </a:ln>
        </p:spPr>
      </p:pic>
      <p:sp>
        <p:nvSpPr>
          <p:cNvPr id="3074" name="Rectangle 2"/>
          <p:cNvSpPr>
            <a:spLocks noChangeArrowheads="1"/>
          </p:cNvSpPr>
          <p:nvPr/>
        </p:nvSpPr>
        <p:spPr bwMode="auto">
          <a:xfrm>
            <a:off x="179512" y="2348880"/>
            <a:ext cx="262778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Александр Альфредович Бек</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(1903-1972)</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pic>
        <p:nvPicPr>
          <p:cNvPr id="15362" name="Picture 2" descr="https://ozon-st.cdn.ngenix.net/multimedia/1008543601.jpg"/>
          <p:cNvPicPr>
            <a:picLocks noChangeAspect="1" noChangeArrowheads="1"/>
          </p:cNvPicPr>
          <p:nvPr/>
        </p:nvPicPr>
        <p:blipFill>
          <a:blip r:embed="rId3" cstate="print"/>
          <a:srcRect/>
          <a:stretch>
            <a:fillRect/>
          </a:stretch>
        </p:blipFill>
        <p:spPr bwMode="auto">
          <a:xfrm>
            <a:off x="395536" y="3356992"/>
            <a:ext cx="2304256" cy="3265141"/>
          </a:xfrm>
          <a:prstGeom prst="rect">
            <a:avLst/>
          </a:prstGeom>
          <a:noFill/>
        </p:spPr>
      </p:pic>
      <p:sp>
        <p:nvSpPr>
          <p:cNvPr id="6" name="Прямоугольник 5"/>
          <p:cNvSpPr/>
          <p:nvPr/>
        </p:nvSpPr>
        <p:spPr>
          <a:xfrm>
            <a:off x="3419872" y="476672"/>
            <a:ext cx="5328592" cy="2616101"/>
          </a:xfrm>
          <a:prstGeom prst="rect">
            <a:avLst/>
          </a:prstGeom>
        </p:spPr>
        <p:txBody>
          <a:bodyPr wrap="square">
            <a:spAutoFit/>
          </a:bodyPr>
          <a:lstStyle/>
          <a:p>
            <a:r>
              <a:rPr lang="ru-RU" sz="1600" dirty="0"/>
              <a:t>      Роман, в котором творческие принципы Достоевского воплощаются в полной мере, а удивительное владение сюжетом достигает подлинного расцвета.</a:t>
            </a:r>
          </a:p>
          <a:p>
            <a:r>
              <a:rPr lang="ru-RU" sz="1600" dirty="0"/>
              <a:t>     Яркая и почти болезненно талантливая история несчастного князя Мышкина, неистового </a:t>
            </a:r>
            <a:r>
              <a:rPr lang="ru-RU" sz="1600" dirty="0" err="1"/>
              <a:t>Парфена</a:t>
            </a:r>
            <a:r>
              <a:rPr lang="ru-RU" sz="1600" dirty="0"/>
              <a:t> Рогожина и отчаявшейся Настасьи Филипповны, много раз экранизированная и поставленная на сцене, и сейчас завораживает читателя… </a:t>
            </a:r>
            <a:br>
              <a:rPr lang="ru-RU" sz="1600" dirty="0"/>
            </a:br>
            <a:br>
              <a:rPr lang="ru-RU" dirty="0"/>
            </a:br>
            <a:endParaRPr lang="ru-RU" dirty="0"/>
          </a:p>
        </p:txBody>
      </p:sp>
      <p:pic>
        <p:nvPicPr>
          <p:cNvPr id="15364" name="Picture 4" descr="http://qrcoder.ru/code/?http%3A%2F%2Flibreed.ru%2Fidiot.html&amp;4&amp;0"/>
          <p:cNvPicPr>
            <a:picLocks noChangeAspect="1" noChangeArrowheads="1"/>
          </p:cNvPicPr>
          <p:nvPr/>
        </p:nvPicPr>
        <p:blipFill>
          <a:blip r:embed="rId4" cstate="print"/>
          <a:srcRect/>
          <a:stretch>
            <a:fillRect/>
          </a:stretch>
        </p:blipFill>
        <p:spPr bwMode="auto">
          <a:xfrm>
            <a:off x="3995936" y="5157192"/>
            <a:ext cx="792088" cy="792088"/>
          </a:xfrm>
          <a:prstGeom prst="rect">
            <a:avLst/>
          </a:prstGeom>
          <a:noFill/>
        </p:spPr>
      </p:pic>
      <p:pic>
        <p:nvPicPr>
          <p:cNvPr id="15366" name="Picture 6" descr="http://qrcoder.ru/code/?http%3A%2F%2Faudioknigi.club%2Fdostoevskiy-fedor-idiot-audiokniga-chitaet-v-gerasimov&amp;4&amp;0"/>
          <p:cNvPicPr>
            <a:picLocks noChangeAspect="1" noChangeArrowheads="1"/>
          </p:cNvPicPr>
          <p:nvPr/>
        </p:nvPicPr>
        <p:blipFill>
          <a:blip r:embed="rId5" cstate="print"/>
          <a:srcRect/>
          <a:stretch>
            <a:fillRect/>
          </a:stretch>
        </p:blipFill>
        <p:spPr bwMode="auto">
          <a:xfrm>
            <a:off x="5724128" y="5013176"/>
            <a:ext cx="864096" cy="864096"/>
          </a:xfrm>
          <a:prstGeom prst="rect">
            <a:avLst/>
          </a:prstGeom>
          <a:noFill/>
        </p:spPr>
      </p:pic>
      <p:pic>
        <p:nvPicPr>
          <p:cNvPr id="15368" name="Picture 8" descr="http://qrcoder.ru/code/?http%3A%2F%2Fkinogo.by%2F7381-idiot_2003.html&amp;4&amp;0"/>
          <p:cNvPicPr>
            <a:picLocks noChangeAspect="1" noChangeArrowheads="1"/>
          </p:cNvPicPr>
          <p:nvPr/>
        </p:nvPicPr>
        <p:blipFill>
          <a:blip r:embed="rId6" cstate="print"/>
          <a:srcRect/>
          <a:stretch>
            <a:fillRect/>
          </a:stretch>
        </p:blipFill>
        <p:spPr bwMode="auto">
          <a:xfrm>
            <a:off x="7452320" y="5085184"/>
            <a:ext cx="864096" cy="864096"/>
          </a:xfrm>
          <a:prstGeom prst="rect">
            <a:avLst/>
          </a:prstGeom>
          <a:noFill/>
        </p:spPr>
      </p:pic>
      <p:sp>
        <p:nvSpPr>
          <p:cNvPr id="10" name="Прямоугольник 9"/>
          <p:cNvSpPr/>
          <p:nvPr/>
        </p:nvSpPr>
        <p:spPr>
          <a:xfrm>
            <a:off x="3923928" y="6021288"/>
            <a:ext cx="108012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1" name="Прямоугольник 10"/>
          <p:cNvSpPr/>
          <p:nvPr/>
        </p:nvSpPr>
        <p:spPr>
          <a:xfrm>
            <a:off x="5724128" y="6021288"/>
            <a:ext cx="115212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12" name="Прямоугольник 11"/>
          <p:cNvSpPr/>
          <p:nvPr/>
        </p:nvSpPr>
        <p:spPr>
          <a:xfrm>
            <a:off x="7452320" y="6021288"/>
            <a:ext cx="1349896"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pic>
        <p:nvPicPr>
          <p:cNvPr id="2050" name="Picture 2" descr="https://avatars.mds.yandex.net/get-pdb/872807/0e1e425b-87d9-4e95-8ebc-73b342adab53/s1200"/>
          <p:cNvPicPr>
            <a:picLocks noChangeAspect="1" noChangeArrowheads="1"/>
          </p:cNvPicPr>
          <p:nvPr/>
        </p:nvPicPr>
        <p:blipFill>
          <a:blip r:embed="rId7" cstate="print"/>
          <a:srcRect/>
          <a:stretch>
            <a:fillRect/>
          </a:stretch>
        </p:blipFill>
        <p:spPr bwMode="auto">
          <a:xfrm>
            <a:off x="899592" y="404664"/>
            <a:ext cx="1246062" cy="1872208"/>
          </a:xfrm>
          <a:prstGeom prst="rect">
            <a:avLst/>
          </a:prstGeom>
          <a:noFill/>
        </p:spPr>
      </p:pic>
      <p:sp>
        <p:nvSpPr>
          <p:cNvPr id="2051" name="Rectangle 3"/>
          <p:cNvSpPr>
            <a:spLocks noChangeArrowheads="1"/>
          </p:cNvSpPr>
          <p:nvPr/>
        </p:nvSpPr>
        <p:spPr bwMode="auto">
          <a:xfrm>
            <a:off x="323528" y="2312876"/>
            <a:ext cx="226774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Фёдор Михайлович Достоевский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(1921-1881)</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404664"/>
            <a:ext cx="4788024" cy="2062103"/>
          </a:xfrm>
          <a:prstGeom prst="rect">
            <a:avLst/>
          </a:prstGeom>
        </p:spPr>
        <p:txBody>
          <a:bodyPr wrap="square">
            <a:spAutoFit/>
          </a:bodyPr>
          <a:lstStyle/>
          <a:p>
            <a:r>
              <a:rPr lang="ru-RU" sz="1600" dirty="0"/>
              <a:t>      Шедевр великого Льва Толстого, вошедший в золотой фонд мировой литературы. Возможно, лучший из русских романов о любви, женской душе и женской трагедии. </a:t>
            </a:r>
          </a:p>
          <a:p>
            <a:r>
              <a:rPr lang="ru-RU" sz="1600" dirty="0"/>
              <a:t>      "Анну Каренину" экранизировали поистине бессчетное число раз. Многие из экранизаций - как российских, так и зарубежных - были признаны классикой кинематографа XX века.</a:t>
            </a:r>
          </a:p>
        </p:txBody>
      </p:sp>
      <p:pic>
        <p:nvPicPr>
          <p:cNvPr id="4" name="Picture 2" descr="http://qrcoder.ru/code/?http%3A%2F%2Fwww.onlinelife.club%2F17992-anna-karenina-1967.html&amp;4&amp;0"/>
          <p:cNvPicPr>
            <a:picLocks noChangeAspect="1" noChangeArrowheads="1"/>
          </p:cNvPicPr>
          <p:nvPr/>
        </p:nvPicPr>
        <p:blipFill>
          <a:blip r:embed="rId3" cstate="print"/>
          <a:srcRect/>
          <a:stretch>
            <a:fillRect/>
          </a:stretch>
        </p:blipFill>
        <p:spPr bwMode="auto">
          <a:xfrm>
            <a:off x="7668344" y="5085184"/>
            <a:ext cx="792088" cy="792088"/>
          </a:xfrm>
          <a:prstGeom prst="rect">
            <a:avLst/>
          </a:prstGeom>
          <a:noFill/>
        </p:spPr>
      </p:pic>
      <p:pic>
        <p:nvPicPr>
          <p:cNvPr id="1028" name="Picture 4" descr="http://qrcoder.ru/code/?http%3A%2F%2Faudiokniga.club%2F156-tolstoy-anna-karenina.html&amp;4&amp;0"/>
          <p:cNvPicPr>
            <a:picLocks noChangeAspect="1" noChangeArrowheads="1"/>
          </p:cNvPicPr>
          <p:nvPr/>
        </p:nvPicPr>
        <p:blipFill>
          <a:blip r:embed="rId4" cstate="print"/>
          <a:srcRect/>
          <a:stretch>
            <a:fillRect/>
          </a:stretch>
        </p:blipFill>
        <p:spPr bwMode="auto">
          <a:xfrm>
            <a:off x="5940152" y="5013176"/>
            <a:ext cx="864096" cy="864096"/>
          </a:xfrm>
          <a:prstGeom prst="rect">
            <a:avLst/>
          </a:prstGeom>
          <a:noFill/>
        </p:spPr>
      </p:pic>
      <p:pic>
        <p:nvPicPr>
          <p:cNvPr id="1030" name="Picture 6" descr="http://qrcoder.ru/code/?http%3A%2F%2Flibreed.ru%2Fanna-karenina.html&amp;4&amp;0"/>
          <p:cNvPicPr>
            <a:picLocks noChangeAspect="1" noChangeArrowheads="1"/>
          </p:cNvPicPr>
          <p:nvPr/>
        </p:nvPicPr>
        <p:blipFill>
          <a:blip r:embed="rId5" cstate="print"/>
          <a:srcRect/>
          <a:stretch>
            <a:fillRect/>
          </a:stretch>
        </p:blipFill>
        <p:spPr bwMode="auto">
          <a:xfrm>
            <a:off x="4211960" y="5013176"/>
            <a:ext cx="864096" cy="864096"/>
          </a:xfrm>
          <a:prstGeom prst="rect">
            <a:avLst/>
          </a:prstGeom>
          <a:noFill/>
        </p:spPr>
      </p:pic>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pic>
        <p:nvPicPr>
          <p:cNvPr id="1036" name="Picture 12" descr="https://s3-goods.ozstatic.by/2000/195/482/10/10482195_0.jpg"/>
          <p:cNvPicPr>
            <a:picLocks noChangeAspect="1" noChangeArrowheads="1"/>
          </p:cNvPicPr>
          <p:nvPr/>
        </p:nvPicPr>
        <p:blipFill>
          <a:blip r:embed="rId6" cstate="print"/>
          <a:srcRect/>
          <a:stretch>
            <a:fillRect/>
          </a:stretch>
        </p:blipFill>
        <p:spPr bwMode="auto">
          <a:xfrm>
            <a:off x="395536" y="3140968"/>
            <a:ext cx="2232248" cy="3493468"/>
          </a:xfrm>
          <a:prstGeom prst="rect">
            <a:avLst/>
          </a:prstGeom>
          <a:noFill/>
        </p:spPr>
      </p:pic>
      <p:pic>
        <p:nvPicPr>
          <p:cNvPr id="5" name="Picture 2" descr="http://dostoyanie.info/wp-content/uploads/2016/03/%D0%9B%D0%B5%D0%B2-%D0%A2%D0%BE%D0%BB%D1%81%D1%82%D0%BE%D0%B2%D1%81%D0%BA%D0%B8%D0%B9-%D1%80%D0%B0%D0%B9%D0%BE%D0%BD-%D1%84%D0%BE%D1%82%D0%BE%D0%BF%D0%BE%D1%80%D1%82%D1%80%D0%B5%D1%82-%D0%A2%D0%BE%D0%BB%D1%81%D1%82%D0%BE%D0%B3%D0%BE.jpg"/>
          <p:cNvPicPr>
            <a:picLocks noChangeAspect="1" noChangeArrowheads="1"/>
          </p:cNvPicPr>
          <p:nvPr/>
        </p:nvPicPr>
        <p:blipFill>
          <a:blip r:embed="rId7" cstate="print"/>
          <a:srcRect/>
          <a:stretch>
            <a:fillRect/>
          </a:stretch>
        </p:blipFill>
        <p:spPr bwMode="auto">
          <a:xfrm>
            <a:off x="755576" y="476672"/>
            <a:ext cx="1363167" cy="1584176"/>
          </a:xfrm>
          <a:prstGeom prst="rect">
            <a:avLst/>
          </a:prstGeom>
          <a:noFill/>
        </p:spPr>
      </p:pic>
      <p:sp>
        <p:nvSpPr>
          <p:cNvPr id="1027" name="Rectangle 3"/>
          <p:cNvSpPr>
            <a:spLocks noChangeArrowheads="1"/>
          </p:cNvSpPr>
          <p:nvPr/>
        </p:nvSpPr>
        <p:spPr bwMode="auto">
          <a:xfrm>
            <a:off x="611560" y="2132856"/>
            <a:ext cx="1800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Лев Николаевич Толстой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(1828-1910)</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3785652"/>
          </a:xfrm>
          <a:prstGeom prst="rect">
            <a:avLst/>
          </a:prstGeom>
        </p:spPr>
        <p:txBody>
          <a:bodyPr wrap="square">
            <a:spAutoFit/>
          </a:bodyPr>
          <a:lstStyle/>
          <a:p>
            <a:r>
              <a:rPr lang="ru-RU" sz="1600" dirty="0"/>
              <a:t>   Александр Сергеевич Пушкин - величайший русский поэт, реформатор и создатель новой русской литературы, приблизивший народную речь к литературному языку. </a:t>
            </a:r>
          </a:p>
          <a:p>
            <a:r>
              <a:rPr lang="ru-RU" sz="1600" dirty="0"/>
              <a:t>   Стиль его произведений признают эталонным. Его перу было подвластно все: философская, гражданская, любовная лирика, переводы, подражания древним, сатирические жанры, в том числе эпиграммы. </a:t>
            </a:r>
          </a:p>
          <a:p>
            <a:r>
              <a:rPr lang="ru-RU" sz="1600" dirty="0"/>
              <a:t>    Свои жизненные и мировоззренческие искания Пушкин воплотил в </a:t>
            </a:r>
            <a:r>
              <a:rPr lang="ru-RU" sz="1600" i="1" dirty="0"/>
              <a:t>Стихотворения</a:t>
            </a:r>
            <a:r>
              <a:rPr lang="ru-RU" sz="1600" dirty="0"/>
              <a:t>х, в которых отразилась широта интересов и трансформация взглядов поэта</a:t>
            </a:r>
            <a:br>
              <a:rPr lang="ru-RU" sz="1600" dirty="0"/>
            </a:br>
            <a:br>
              <a:rPr lang="ru-RU" sz="1600" dirty="0"/>
            </a:br>
            <a:endParaRPr lang="ru-RU" sz="1600" dirty="0"/>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395536" y="1786609"/>
            <a:ext cx="2016224"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900" dirty="0">
              <a:solidFill>
                <a:srgbClr val="222222"/>
              </a:solidFill>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900" dirty="0">
              <a:solidFill>
                <a:srgbClr val="222222"/>
              </a:solidFill>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Александр  Сергеевич Пушкин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(1799-1837)</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7" name="Picture 2" descr="https://cdn.book24.ru/v2/ITD000000000901489/COVER/cover3d1.jpg"/>
          <p:cNvPicPr>
            <a:picLocks noChangeAspect="1" noChangeArrowheads="1"/>
          </p:cNvPicPr>
          <p:nvPr/>
        </p:nvPicPr>
        <p:blipFill>
          <a:blip r:embed="rId3" cstate="print"/>
          <a:srcRect/>
          <a:stretch>
            <a:fillRect/>
          </a:stretch>
        </p:blipFill>
        <p:spPr bwMode="auto">
          <a:xfrm>
            <a:off x="467544" y="3501008"/>
            <a:ext cx="2160240" cy="3120177"/>
          </a:xfrm>
          <a:prstGeom prst="rect">
            <a:avLst/>
          </a:prstGeom>
          <a:noFill/>
        </p:spPr>
      </p:pic>
      <p:pic>
        <p:nvPicPr>
          <p:cNvPr id="8" name="Picture 4" descr="https://im0-tub-kz.yandex.net/i?id=68869e5ea4ed10b6ea947032d55e7495-l&amp;n=13"/>
          <p:cNvPicPr>
            <a:picLocks noChangeAspect="1" noChangeArrowheads="1"/>
          </p:cNvPicPr>
          <p:nvPr/>
        </p:nvPicPr>
        <p:blipFill>
          <a:blip r:embed="rId4" cstate="print"/>
          <a:srcRect/>
          <a:stretch>
            <a:fillRect/>
          </a:stretch>
        </p:blipFill>
        <p:spPr bwMode="auto">
          <a:xfrm>
            <a:off x="683568" y="260648"/>
            <a:ext cx="1561149" cy="2160240"/>
          </a:xfrm>
          <a:prstGeom prst="rect">
            <a:avLst/>
          </a:prstGeom>
          <a:noFill/>
        </p:spPr>
      </p:pic>
      <p:pic>
        <p:nvPicPr>
          <p:cNvPr id="10" name="Picture 8" descr="http://qrcoder.ru/code/?http%3A%2F%2Fzvukipro.com%2Fsituacii%2F1088-audiostihi-pushkina-a-s.html&amp;4&amp;0"/>
          <p:cNvPicPr>
            <a:picLocks noChangeAspect="1" noChangeArrowheads="1"/>
          </p:cNvPicPr>
          <p:nvPr/>
        </p:nvPicPr>
        <p:blipFill>
          <a:blip r:embed="rId5" cstate="print"/>
          <a:srcRect/>
          <a:stretch>
            <a:fillRect/>
          </a:stretch>
        </p:blipFill>
        <p:spPr bwMode="auto">
          <a:xfrm>
            <a:off x="5868144" y="4941168"/>
            <a:ext cx="1008112" cy="1008112"/>
          </a:xfrm>
          <a:prstGeom prst="rect">
            <a:avLst/>
          </a:prstGeom>
          <a:noFill/>
        </p:spPr>
      </p:pic>
      <p:pic>
        <p:nvPicPr>
          <p:cNvPr id="1034" name="Picture 10" descr="http://qrcoder.ru/code/?https%3A%2F%2Fwww.litmir.me%2Fbr%2F%3Fb%3D114280%26p%3D1&amp;4&amp;0"/>
          <p:cNvPicPr>
            <a:picLocks noChangeAspect="1" noChangeArrowheads="1"/>
          </p:cNvPicPr>
          <p:nvPr/>
        </p:nvPicPr>
        <p:blipFill>
          <a:blip r:embed="rId6" cstate="print"/>
          <a:srcRect/>
          <a:stretch>
            <a:fillRect/>
          </a:stretch>
        </p:blipFill>
        <p:spPr bwMode="auto">
          <a:xfrm>
            <a:off x="4067944" y="4982716"/>
            <a:ext cx="1080120" cy="1080120"/>
          </a:xfrm>
          <a:prstGeom prst="rect">
            <a:avLst/>
          </a:prstGeom>
          <a:noFill/>
        </p:spPr>
      </p:pic>
      <p:pic>
        <p:nvPicPr>
          <p:cNvPr id="11" name="Picture 12" descr="http://qrcoder.ru/code/?https%3A%2F%2Fwww.youtube.com%2Fplaylist%3Flist%3DPLsL5c_kqQzAb8FgtG2hV7WA7Jc81y17yO&amp;4&amp;0"/>
          <p:cNvPicPr>
            <a:picLocks noChangeAspect="1" noChangeArrowheads="1"/>
          </p:cNvPicPr>
          <p:nvPr/>
        </p:nvPicPr>
        <p:blipFill>
          <a:blip r:embed="rId7" cstate="print"/>
          <a:srcRect/>
          <a:stretch>
            <a:fillRect/>
          </a:stretch>
        </p:blipFill>
        <p:spPr bwMode="auto">
          <a:xfrm>
            <a:off x="7524328" y="4941168"/>
            <a:ext cx="1008112" cy="1008112"/>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2554545"/>
          </a:xfrm>
          <a:prstGeom prst="rect">
            <a:avLst/>
          </a:prstGeom>
        </p:spPr>
        <p:txBody>
          <a:bodyPr wrap="square">
            <a:spAutoFit/>
          </a:bodyPr>
          <a:lstStyle/>
          <a:p>
            <a:r>
              <a:rPr lang="ru-RU" sz="1600" dirty="0"/>
              <a:t>     Грандиозная двадцатитомная эпопея «</a:t>
            </a:r>
            <a:r>
              <a:rPr lang="ru-RU" sz="1600" dirty="0" err="1"/>
              <a:t>Ругон-Маккары</a:t>
            </a:r>
            <a:r>
              <a:rPr lang="ru-RU" sz="1600" dirty="0"/>
              <a:t>» классика мировой литературы.</a:t>
            </a:r>
          </a:p>
          <a:p>
            <a:r>
              <a:rPr lang="ru-RU" sz="1600" dirty="0"/>
              <a:t>    Эмиля Золя описывает на широком историческом и бытовом фоне жизнь нескольких поколений одного семейства.</a:t>
            </a:r>
          </a:p>
          <a:p>
            <a:r>
              <a:rPr lang="ru-RU" sz="1600" dirty="0"/>
              <a:t>    Первый роман цикла «Карьера </a:t>
            </a:r>
            <a:r>
              <a:rPr lang="ru-RU" sz="1600" dirty="0" err="1"/>
              <a:t>Ругонов</a:t>
            </a:r>
            <a:r>
              <a:rPr lang="ru-RU" sz="1600" dirty="0"/>
              <a:t>» является своеобразным прологом, рассказывающим о происхождении семьи </a:t>
            </a:r>
            <a:r>
              <a:rPr lang="ru-RU" sz="1600" dirty="0" err="1"/>
              <a:t>Ругон-Маккаров</a:t>
            </a:r>
            <a:r>
              <a:rPr lang="ru-RU" sz="1600" dirty="0"/>
              <a:t>. </a:t>
            </a:r>
            <a:br>
              <a:rPr lang="ru-RU" sz="1600" dirty="0"/>
            </a:br>
            <a:br>
              <a:rPr lang="ru-RU" sz="1600" dirty="0"/>
            </a:br>
            <a:endParaRPr lang="ru-RU" sz="1600" dirty="0"/>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395536" y="1786609"/>
            <a:ext cx="2016224" cy="10618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900" dirty="0">
              <a:solidFill>
                <a:srgbClr val="222222"/>
              </a:solidFill>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900" dirty="0">
              <a:solidFill>
                <a:srgbClr val="222222"/>
              </a:solidFill>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Эмиль Золя</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(1840-1902)</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98306" name="Picture 2" descr="https://img-gorod.ru/22/196/2219629_detail.jpg"/>
          <p:cNvPicPr>
            <a:picLocks noChangeAspect="1" noChangeArrowheads="1"/>
          </p:cNvPicPr>
          <p:nvPr/>
        </p:nvPicPr>
        <p:blipFill>
          <a:blip r:embed="rId3" cstate="print"/>
          <a:srcRect/>
          <a:stretch>
            <a:fillRect/>
          </a:stretch>
        </p:blipFill>
        <p:spPr bwMode="auto">
          <a:xfrm>
            <a:off x="539552" y="3573016"/>
            <a:ext cx="2016224" cy="3036366"/>
          </a:xfrm>
          <a:prstGeom prst="rect">
            <a:avLst/>
          </a:prstGeom>
          <a:noFill/>
        </p:spPr>
      </p:pic>
      <p:pic>
        <p:nvPicPr>
          <p:cNvPr id="98309" name="Picture 5"/>
          <p:cNvPicPr>
            <a:picLocks noChangeAspect="1" noChangeArrowheads="1"/>
          </p:cNvPicPr>
          <p:nvPr/>
        </p:nvPicPr>
        <p:blipFill>
          <a:blip r:embed="rId4" cstate="print"/>
          <a:srcRect/>
          <a:stretch>
            <a:fillRect/>
          </a:stretch>
        </p:blipFill>
        <p:spPr bwMode="auto">
          <a:xfrm>
            <a:off x="539552" y="332656"/>
            <a:ext cx="1857375" cy="1971675"/>
          </a:xfrm>
          <a:prstGeom prst="rect">
            <a:avLst/>
          </a:prstGeom>
          <a:noFill/>
          <a:ln w="9525">
            <a:noFill/>
            <a:miter lim="800000"/>
            <a:headEnd/>
            <a:tailEnd/>
          </a:ln>
        </p:spPr>
      </p:pic>
      <p:pic>
        <p:nvPicPr>
          <p:cNvPr id="98311" name="Picture 7" descr="http://qrcoder.ru/code/?https%3A%2F%2Fakniga.org%2Fzolya-emil-karera-rugonov&amp;4&amp;0"/>
          <p:cNvPicPr>
            <a:picLocks noChangeAspect="1" noChangeArrowheads="1"/>
          </p:cNvPicPr>
          <p:nvPr/>
        </p:nvPicPr>
        <p:blipFill>
          <a:blip r:embed="rId5" cstate="print"/>
          <a:srcRect/>
          <a:stretch>
            <a:fillRect/>
          </a:stretch>
        </p:blipFill>
        <p:spPr bwMode="auto">
          <a:xfrm>
            <a:off x="5796136" y="5013176"/>
            <a:ext cx="1008112" cy="1008112"/>
          </a:xfrm>
          <a:prstGeom prst="rect">
            <a:avLst/>
          </a:prstGeom>
          <a:noFill/>
        </p:spPr>
      </p:pic>
      <p:pic>
        <p:nvPicPr>
          <p:cNvPr id="98313" name="Picture 9" descr="http://qrcoder.ru/code/?https%3A%2F%2Fwww.litmir.me%2Fbr%2F%3Fb%3D30767%26p%3D1&amp;4&amp;0"/>
          <p:cNvPicPr>
            <a:picLocks noChangeAspect="1" noChangeArrowheads="1"/>
          </p:cNvPicPr>
          <p:nvPr/>
        </p:nvPicPr>
        <p:blipFill>
          <a:blip r:embed="rId6" cstate="print"/>
          <a:srcRect/>
          <a:stretch>
            <a:fillRect/>
          </a:stretch>
        </p:blipFill>
        <p:spPr bwMode="auto">
          <a:xfrm>
            <a:off x="4283968" y="4941168"/>
            <a:ext cx="1049660" cy="104966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3046988"/>
          </a:xfrm>
          <a:prstGeom prst="rect">
            <a:avLst/>
          </a:prstGeom>
        </p:spPr>
        <p:txBody>
          <a:bodyPr wrap="square">
            <a:spAutoFit/>
          </a:bodyPr>
          <a:lstStyle/>
          <a:p>
            <a:r>
              <a:rPr lang="ru-RU" sz="1600" dirty="0"/>
              <a:t>    Знаменитая трилогия Алексея Толстого "Хождение по мукам" - увлекательное повествование о судьбах двух сестер Кати и Даши Булавиных на фоне масштабных исторических событий: во времена Первой мировой войны, двух революций, Гражданской войны. </a:t>
            </a:r>
          </a:p>
          <a:p>
            <a:r>
              <a:rPr lang="ru-RU" sz="1600" dirty="0"/>
              <a:t>     По словам самого автора, "Хождение по мукам" - хождение совести самого автора по страданиям, надеждам, восторгам и падениям, унынию, взлетам - ощущение целой огромной эпохи.</a:t>
            </a:r>
            <a:br>
              <a:rPr lang="ru-RU" sz="1600" dirty="0"/>
            </a:br>
            <a:br>
              <a:rPr lang="ru-RU" sz="1600" dirty="0"/>
            </a:br>
            <a:endParaRPr lang="ru-RU" sz="1600" dirty="0"/>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Алексей Николаевич Толстой</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(1883-1945)</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99330" name="Picture 2" descr="https://shop.kp.ru/catalog/media/kplitres/c/6/5a943f76746c6.jpg"/>
          <p:cNvPicPr>
            <a:picLocks noChangeAspect="1" noChangeArrowheads="1"/>
          </p:cNvPicPr>
          <p:nvPr/>
        </p:nvPicPr>
        <p:blipFill>
          <a:blip r:embed="rId3" cstate="print"/>
          <a:srcRect/>
          <a:stretch>
            <a:fillRect/>
          </a:stretch>
        </p:blipFill>
        <p:spPr bwMode="auto">
          <a:xfrm>
            <a:off x="539552" y="3573016"/>
            <a:ext cx="2088231" cy="3058898"/>
          </a:xfrm>
          <a:prstGeom prst="rect">
            <a:avLst/>
          </a:prstGeom>
          <a:noFill/>
        </p:spPr>
      </p:pic>
      <p:pic>
        <p:nvPicPr>
          <p:cNvPr id="99332" name="Picture 4" descr="https://www.peoples.ru/art/literature/prose/roman/tolstoy/tolstoy_600.jpg"/>
          <p:cNvPicPr>
            <a:picLocks noChangeAspect="1" noChangeArrowheads="1"/>
          </p:cNvPicPr>
          <p:nvPr/>
        </p:nvPicPr>
        <p:blipFill>
          <a:blip r:embed="rId4" cstate="print"/>
          <a:srcRect/>
          <a:stretch>
            <a:fillRect/>
          </a:stretch>
        </p:blipFill>
        <p:spPr bwMode="auto">
          <a:xfrm>
            <a:off x="755576" y="476672"/>
            <a:ext cx="1440160" cy="2196554"/>
          </a:xfrm>
          <a:prstGeom prst="rect">
            <a:avLst/>
          </a:prstGeom>
          <a:noFill/>
        </p:spPr>
      </p:pic>
      <p:pic>
        <p:nvPicPr>
          <p:cNvPr id="99334" name="Picture 6" descr="http://qrcoder.ru/code/?https%3A%2F%2Fakniga.org%2Faleksey-nikolaevich-tolstoy-hozhdenie-po-mukam-sestry&amp;4&amp;0"/>
          <p:cNvPicPr>
            <a:picLocks noChangeAspect="1" noChangeArrowheads="1"/>
          </p:cNvPicPr>
          <p:nvPr/>
        </p:nvPicPr>
        <p:blipFill>
          <a:blip r:embed="rId5" cstate="print"/>
          <a:srcRect/>
          <a:stretch>
            <a:fillRect/>
          </a:stretch>
        </p:blipFill>
        <p:spPr bwMode="auto">
          <a:xfrm>
            <a:off x="5868144" y="4941168"/>
            <a:ext cx="994420" cy="994420"/>
          </a:xfrm>
          <a:prstGeom prst="rect">
            <a:avLst/>
          </a:prstGeom>
          <a:noFill/>
        </p:spPr>
      </p:pic>
      <p:pic>
        <p:nvPicPr>
          <p:cNvPr id="99336" name="Picture 8" descr="http://qrcoder.ru/code/?https%3A%2F%2Fwww.litmir.me%2Fbr%2F%3Fb%3D222478%26p%3D1&amp;4&amp;0"/>
          <p:cNvPicPr>
            <a:picLocks noChangeAspect="1" noChangeArrowheads="1"/>
          </p:cNvPicPr>
          <p:nvPr/>
        </p:nvPicPr>
        <p:blipFill>
          <a:blip r:embed="rId6" cstate="print"/>
          <a:srcRect/>
          <a:stretch>
            <a:fillRect/>
          </a:stretch>
        </p:blipFill>
        <p:spPr bwMode="auto">
          <a:xfrm>
            <a:off x="4283968" y="4982716"/>
            <a:ext cx="936104" cy="936104"/>
          </a:xfrm>
          <a:prstGeom prst="rect">
            <a:avLst/>
          </a:prstGeom>
          <a:noFill/>
        </p:spPr>
      </p:pic>
      <p:pic>
        <p:nvPicPr>
          <p:cNvPr id="99338" name="Picture 10" descr="http://qrcoder.ru/code/?https%3A%2F%2Fwww.kino-ussr.ru%2F1646-hozhdenie-po-mukam-1974.html&amp;4&amp;0"/>
          <p:cNvPicPr>
            <a:picLocks noChangeAspect="1" noChangeArrowheads="1"/>
          </p:cNvPicPr>
          <p:nvPr/>
        </p:nvPicPr>
        <p:blipFill>
          <a:blip r:embed="rId7" cstate="print"/>
          <a:srcRect/>
          <a:stretch>
            <a:fillRect/>
          </a:stretch>
        </p:blipFill>
        <p:spPr bwMode="auto">
          <a:xfrm>
            <a:off x="7668344" y="4941168"/>
            <a:ext cx="936104" cy="936104"/>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4031873"/>
          </a:xfrm>
          <a:prstGeom prst="rect">
            <a:avLst/>
          </a:prstGeom>
        </p:spPr>
        <p:txBody>
          <a:bodyPr wrap="square">
            <a:spAutoFit/>
          </a:bodyPr>
          <a:lstStyle/>
          <a:p>
            <a:r>
              <a:rPr lang="ru-RU" sz="1600" dirty="0"/>
              <a:t>     Многотомный исторический роман-эпопея Анны Антоновской «Великий </a:t>
            </a:r>
            <a:r>
              <a:rPr lang="ru-RU" sz="1600" dirty="0" err="1"/>
              <a:t>Моурави</a:t>
            </a:r>
            <a:r>
              <a:rPr lang="ru-RU" sz="1600" dirty="0"/>
              <a:t>» относится к числу наиболее популярных произведений многонациональной советской художественной прозы. </a:t>
            </a:r>
          </a:p>
          <a:p>
            <a:r>
              <a:rPr lang="ru-RU" sz="1600" dirty="0"/>
              <a:t>      Это широкое художественное полотно, отображающее героическую, самоотверженную борьбу грузинского народа за свою жизнь и свободу, за национальную независимость. </a:t>
            </a:r>
          </a:p>
          <a:p>
            <a:r>
              <a:rPr lang="ru-RU" sz="1600" dirty="0"/>
              <a:t>       Главное достоинство этого произведения заключается в его подлинной народности в самом широком и лучшем смысле этого понятия.</a:t>
            </a:r>
          </a:p>
          <a:p>
            <a:endParaRPr lang="ru-RU" sz="1600" dirty="0"/>
          </a:p>
          <a:p>
            <a:br>
              <a:rPr lang="ru-RU" sz="1600" dirty="0"/>
            </a:br>
            <a:br>
              <a:rPr lang="ru-RU" sz="1600" dirty="0"/>
            </a:br>
            <a:endParaRPr lang="ru-RU" sz="1600" dirty="0"/>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Анна Арнольдовна Антоновская</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(1885-1967)</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00354" name="Picture 2" descr="https://cdn1.ozone.ru/multimedia/1020232933.jpg"/>
          <p:cNvPicPr>
            <a:picLocks noChangeAspect="1" noChangeArrowheads="1"/>
          </p:cNvPicPr>
          <p:nvPr/>
        </p:nvPicPr>
        <p:blipFill>
          <a:blip r:embed="rId3" cstate="print"/>
          <a:srcRect/>
          <a:stretch>
            <a:fillRect/>
          </a:stretch>
        </p:blipFill>
        <p:spPr bwMode="auto">
          <a:xfrm>
            <a:off x="539552" y="3861048"/>
            <a:ext cx="2016224" cy="2805645"/>
          </a:xfrm>
          <a:prstGeom prst="rect">
            <a:avLst/>
          </a:prstGeom>
          <a:noFill/>
        </p:spPr>
      </p:pic>
      <p:pic>
        <p:nvPicPr>
          <p:cNvPr id="100356" name="Picture 4" descr="Antonovskaia.jpeg"/>
          <p:cNvPicPr>
            <a:picLocks noChangeAspect="1" noChangeArrowheads="1"/>
          </p:cNvPicPr>
          <p:nvPr/>
        </p:nvPicPr>
        <p:blipFill>
          <a:blip r:embed="rId4" cstate="print"/>
          <a:srcRect/>
          <a:stretch>
            <a:fillRect/>
          </a:stretch>
        </p:blipFill>
        <p:spPr bwMode="auto">
          <a:xfrm>
            <a:off x="683568" y="476672"/>
            <a:ext cx="1428750" cy="1905000"/>
          </a:xfrm>
          <a:prstGeom prst="rect">
            <a:avLst/>
          </a:prstGeom>
          <a:noFill/>
        </p:spPr>
      </p:pic>
      <p:pic>
        <p:nvPicPr>
          <p:cNvPr id="100358" name="Picture 6" descr="http://qrcoder.ru/code/?https%3A%2F%2Fwww.litmir.me%2Fbr%2F%3Fb%3D1798&amp;4&amp;0"/>
          <p:cNvPicPr>
            <a:picLocks noChangeAspect="1" noChangeArrowheads="1"/>
          </p:cNvPicPr>
          <p:nvPr/>
        </p:nvPicPr>
        <p:blipFill>
          <a:blip r:embed="rId5" cstate="print"/>
          <a:srcRect/>
          <a:stretch>
            <a:fillRect/>
          </a:stretch>
        </p:blipFill>
        <p:spPr bwMode="auto">
          <a:xfrm>
            <a:off x="4355976" y="5013176"/>
            <a:ext cx="936104" cy="936104"/>
          </a:xfrm>
          <a:prstGeom prst="rect">
            <a:avLst/>
          </a:prstGeom>
          <a:noFill/>
        </p:spPr>
      </p:pic>
      <p:pic>
        <p:nvPicPr>
          <p:cNvPr id="100360" name="Picture 8" descr="http://qrcoder.ru/code/?https%3A%2F%2Fvseknigi.me%2Fvelikij-mouravi%2F&amp;4&amp;0"/>
          <p:cNvPicPr>
            <a:picLocks noChangeAspect="1" noChangeArrowheads="1"/>
          </p:cNvPicPr>
          <p:nvPr/>
        </p:nvPicPr>
        <p:blipFill>
          <a:blip r:embed="rId6" cstate="print"/>
          <a:srcRect/>
          <a:stretch>
            <a:fillRect/>
          </a:stretch>
        </p:blipFill>
        <p:spPr bwMode="auto">
          <a:xfrm>
            <a:off x="5940152" y="5085184"/>
            <a:ext cx="905644" cy="905644"/>
          </a:xfrm>
          <a:prstGeom prst="rect">
            <a:avLst/>
          </a:prstGeom>
          <a:noFill/>
        </p:spPr>
      </p:pic>
      <p:pic>
        <p:nvPicPr>
          <p:cNvPr id="100362" name="Picture 10" descr="http://qrcoder.ru/code/?https%3A%2F%2Fok.ru%2Fvideo%2F327571408206&amp;4&amp;0"/>
          <p:cNvPicPr>
            <a:picLocks noChangeAspect="1" noChangeArrowheads="1"/>
          </p:cNvPicPr>
          <p:nvPr/>
        </p:nvPicPr>
        <p:blipFill>
          <a:blip r:embed="rId7" cstate="print"/>
          <a:srcRect/>
          <a:stretch>
            <a:fillRect/>
          </a:stretch>
        </p:blipFill>
        <p:spPr bwMode="auto">
          <a:xfrm>
            <a:off x="7524328" y="5085184"/>
            <a:ext cx="905644" cy="905644"/>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2800767"/>
          </a:xfrm>
          <a:prstGeom prst="rect">
            <a:avLst/>
          </a:prstGeom>
        </p:spPr>
        <p:txBody>
          <a:bodyPr wrap="square">
            <a:spAutoFit/>
          </a:bodyPr>
          <a:lstStyle/>
          <a:p>
            <a:r>
              <a:rPr lang="ru-RU" sz="1600" dirty="0"/>
              <a:t>     Роман «Живые и мёртвые» - одно из лучших произведений о Великой Отечественной войне, и о тех - на чьих плечах была выстрадана величайшая победа двадцатого века. </a:t>
            </a:r>
          </a:p>
          <a:p>
            <a:r>
              <a:rPr lang="ru-RU" sz="1600" dirty="0"/>
              <a:t>     Константин Михайлович Симонов сам был на фронте в качестве корреспондента. Этот роман-эпопея посвящен событиям в истории нашей страны в период с 1941 по 1944 годы.</a:t>
            </a:r>
          </a:p>
          <a:p>
            <a:br>
              <a:rPr lang="ru-RU" sz="1600" dirty="0"/>
            </a:br>
            <a:br>
              <a:rPr lang="ru-RU" sz="1600" dirty="0"/>
            </a:br>
            <a:endParaRPr lang="ru-RU" sz="1600" dirty="0"/>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Константин Михайлович Симонов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(1915-1979)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pic>
        <p:nvPicPr>
          <p:cNvPr id="101378" name="Picture 2" descr="https://avatars.mds.yandex.net/get-zen_doc/1329105/pub_5e132cd8b477bf00ae048e40_5e133b34ddfef600b0939b7d/scale_1200"/>
          <p:cNvPicPr>
            <a:picLocks noChangeAspect="1" noChangeArrowheads="1"/>
          </p:cNvPicPr>
          <p:nvPr/>
        </p:nvPicPr>
        <p:blipFill>
          <a:blip r:embed="rId3" cstate="print"/>
          <a:srcRect/>
          <a:stretch>
            <a:fillRect/>
          </a:stretch>
        </p:blipFill>
        <p:spPr bwMode="auto">
          <a:xfrm>
            <a:off x="827584" y="476672"/>
            <a:ext cx="1440160" cy="2124962"/>
          </a:xfrm>
          <a:prstGeom prst="rect">
            <a:avLst/>
          </a:prstGeom>
          <a:noFill/>
        </p:spPr>
      </p:pic>
      <p:sp>
        <p:nvSpPr>
          <p:cNvPr id="16" name="Прямоугольник 15"/>
          <p:cNvSpPr/>
          <p:nvPr/>
        </p:nvSpPr>
        <p:spPr>
          <a:xfrm>
            <a:off x="3932312" y="773088"/>
            <a:ext cx="4788024" cy="1077218"/>
          </a:xfrm>
          <a:prstGeom prst="rect">
            <a:avLst/>
          </a:prstGeom>
        </p:spPr>
        <p:txBody>
          <a:bodyPr wrap="square">
            <a:spAutoFit/>
          </a:bodyPr>
          <a:lstStyle/>
          <a:p>
            <a:endParaRPr lang="ru-RU" sz="1600" dirty="0"/>
          </a:p>
          <a:p>
            <a:br>
              <a:rPr lang="ru-RU" sz="1600" dirty="0"/>
            </a:br>
            <a:br>
              <a:rPr lang="ru-RU" sz="1600" dirty="0"/>
            </a:br>
            <a:endParaRPr lang="ru-RU" sz="1600" dirty="0"/>
          </a:p>
        </p:txBody>
      </p:sp>
      <p:pic>
        <p:nvPicPr>
          <p:cNvPr id="101380" name="Picture 4" descr="https://wcbook.ru/data/book/62/629127.jpg"/>
          <p:cNvPicPr>
            <a:picLocks noChangeAspect="1" noChangeArrowheads="1"/>
          </p:cNvPicPr>
          <p:nvPr/>
        </p:nvPicPr>
        <p:blipFill>
          <a:blip r:embed="rId4" cstate="print"/>
          <a:srcRect/>
          <a:stretch>
            <a:fillRect/>
          </a:stretch>
        </p:blipFill>
        <p:spPr bwMode="auto">
          <a:xfrm>
            <a:off x="539552" y="3645024"/>
            <a:ext cx="2088232" cy="3024336"/>
          </a:xfrm>
          <a:prstGeom prst="rect">
            <a:avLst/>
          </a:prstGeom>
          <a:noFill/>
        </p:spPr>
      </p:pic>
      <p:pic>
        <p:nvPicPr>
          <p:cNvPr id="101382" name="Picture 6" descr="http://qrcoder.ru/code/?https%3A%2F%2Fwww.litmir.me%2Fbr%2F%3Fb%3D24911%26p%3D1&amp;4&amp;0"/>
          <p:cNvPicPr>
            <a:picLocks noChangeAspect="1" noChangeArrowheads="1"/>
          </p:cNvPicPr>
          <p:nvPr/>
        </p:nvPicPr>
        <p:blipFill>
          <a:blip r:embed="rId5" cstate="print"/>
          <a:srcRect/>
          <a:stretch>
            <a:fillRect/>
          </a:stretch>
        </p:blipFill>
        <p:spPr bwMode="auto">
          <a:xfrm>
            <a:off x="4427984" y="4941168"/>
            <a:ext cx="905644" cy="905644"/>
          </a:xfrm>
          <a:prstGeom prst="rect">
            <a:avLst/>
          </a:prstGeom>
          <a:noFill/>
        </p:spPr>
      </p:pic>
      <p:pic>
        <p:nvPicPr>
          <p:cNvPr id="101384" name="Picture 8" descr="http://qrcoder.ru/code/?https%3A%2F%2Fakniga.org%2Fsimonov-konstantin-zhivye-i-mertvye&amp;4&amp;0"/>
          <p:cNvPicPr>
            <a:picLocks noChangeAspect="1" noChangeArrowheads="1"/>
          </p:cNvPicPr>
          <p:nvPr/>
        </p:nvPicPr>
        <p:blipFill>
          <a:blip r:embed="rId6" cstate="print"/>
          <a:srcRect/>
          <a:stretch>
            <a:fillRect/>
          </a:stretch>
        </p:blipFill>
        <p:spPr bwMode="auto">
          <a:xfrm>
            <a:off x="5868144" y="5013176"/>
            <a:ext cx="936104" cy="936104"/>
          </a:xfrm>
          <a:prstGeom prst="rect">
            <a:avLst/>
          </a:prstGeom>
          <a:noFill/>
        </p:spPr>
      </p:pic>
      <p:pic>
        <p:nvPicPr>
          <p:cNvPr id="101386" name="Picture 10" descr="http://qrcoder.ru/code/?https%3A%2F%2Fok.ru%2Fvideo%2F268566530757&amp;4&amp;0"/>
          <p:cNvPicPr>
            <a:picLocks noChangeAspect="1" noChangeArrowheads="1"/>
          </p:cNvPicPr>
          <p:nvPr/>
        </p:nvPicPr>
        <p:blipFill>
          <a:blip r:embed="rId7" cstate="print"/>
          <a:srcRect/>
          <a:stretch>
            <a:fillRect/>
          </a:stretch>
        </p:blipFill>
        <p:spPr bwMode="auto">
          <a:xfrm>
            <a:off x="7524328" y="5013176"/>
            <a:ext cx="1008112" cy="1008112"/>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2308324"/>
          </a:xfrm>
          <a:prstGeom prst="rect">
            <a:avLst/>
          </a:prstGeom>
        </p:spPr>
        <p:txBody>
          <a:bodyPr wrap="square">
            <a:spAutoFit/>
          </a:bodyPr>
          <a:lstStyle/>
          <a:p>
            <a:r>
              <a:rPr lang="ru-RU" sz="1600" dirty="0"/>
              <a:t>     Роман "</a:t>
            </a:r>
            <a:r>
              <a:rPr lang="ru-RU" sz="1600" i="1" dirty="0"/>
              <a:t>Вечный зов</a:t>
            </a:r>
            <a:r>
              <a:rPr lang="ru-RU" sz="1600" dirty="0"/>
              <a:t>" посвящен истории семьи Савельевых, выходцев из далекого сибирского села, обладателей сильных безудержных характеров.</a:t>
            </a:r>
          </a:p>
          <a:p>
            <a:r>
              <a:rPr lang="ru-RU" sz="1600" dirty="0"/>
              <a:t>    Жизнь героев разворачивается на фоне исторических событий в России, охватывающих период с 1902 по 1960 годы. На их долю выпали три войны, революция, становление нового строя... И все же они позволяют себе любить страстно и глубоко, а ненавидеть до последнего вздоха.</a:t>
            </a:r>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Анатолий Степанович Иванов</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(1928-1999)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3932312" y="773088"/>
            <a:ext cx="4788024" cy="1077218"/>
          </a:xfrm>
          <a:prstGeom prst="rect">
            <a:avLst/>
          </a:prstGeom>
        </p:spPr>
        <p:txBody>
          <a:bodyPr wrap="square">
            <a:spAutoFit/>
          </a:bodyPr>
          <a:lstStyle/>
          <a:p>
            <a:endParaRPr lang="ru-RU" sz="1600" dirty="0"/>
          </a:p>
          <a:p>
            <a:br>
              <a:rPr lang="ru-RU" sz="1600" dirty="0"/>
            </a:br>
            <a:br>
              <a:rPr lang="ru-RU" sz="1600" dirty="0"/>
            </a:br>
            <a:endParaRPr lang="ru-RU" sz="1600" dirty="0"/>
          </a:p>
        </p:txBody>
      </p:sp>
      <p:pic>
        <p:nvPicPr>
          <p:cNvPr id="102402" name="Picture 2" descr="https://cdn1.ozone.ru/multimedia/1016971767.jpg"/>
          <p:cNvPicPr>
            <a:picLocks noChangeAspect="1" noChangeArrowheads="1"/>
          </p:cNvPicPr>
          <p:nvPr/>
        </p:nvPicPr>
        <p:blipFill>
          <a:blip r:embed="rId3" cstate="print"/>
          <a:srcRect/>
          <a:stretch>
            <a:fillRect/>
          </a:stretch>
        </p:blipFill>
        <p:spPr bwMode="auto">
          <a:xfrm>
            <a:off x="539552" y="3786556"/>
            <a:ext cx="2016224" cy="2882803"/>
          </a:xfrm>
          <a:prstGeom prst="rect">
            <a:avLst/>
          </a:prstGeom>
          <a:noFill/>
        </p:spPr>
      </p:pic>
      <p:pic>
        <p:nvPicPr>
          <p:cNvPr id="102404" name="Picture 4" descr="https://avatars.mds.yandex.net/get-zen_doc/1581919/pub_5d29448692414d00ad7eb1da_5d29a29c520a9b00ad69119c/scale_1200"/>
          <p:cNvPicPr>
            <a:picLocks noChangeAspect="1" noChangeArrowheads="1"/>
          </p:cNvPicPr>
          <p:nvPr/>
        </p:nvPicPr>
        <p:blipFill>
          <a:blip r:embed="rId4" cstate="print"/>
          <a:srcRect/>
          <a:stretch>
            <a:fillRect/>
          </a:stretch>
        </p:blipFill>
        <p:spPr bwMode="auto">
          <a:xfrm>
            <a:off x="827584" y="332656"/>
            <a:ext cx="1631320" cy="2088232"/>
          </a:xfrm>
          <a:prstGeom prst="rect">
            <a:avLst/>
          </a:prstGeom>
          <a:noFill/>
        </p:spPr>
      </p:pic>
      <p:pic>
        <p:nvPicPr>
          <p:cNvPr id="102406" name="Picture 6" descr="http://qrcoder.ru/code/?https%3A%2F%2Fwww.litmir.me%2Fbr%2F%3Fb%3D12697%26p%3D1&amp;4&amp;0"/>
          <p:cNvPicPr>
            <a:picLocks noChangeAspect="1" noChangeArrowheads="1"/>
          </p:cNvPicPr>
          <p:nvPr/>
        </p:nvPicPr>
        <p:blipFill>
          <a:blip r:embed="rId5" cstate="print"/>
          <a:srcRect/>
          <a:stretch>
            <a:fillRect/>
          </a:stretch>
        </p:blipFill>
        <p:spPr bwMode="auto">
          <a:xfrm>
            <a:off x="4355976" y="5013176"/>
            <a:ext cx="905644" cy="905644"/>
          </a:xfrm>
          <a:prstGeom prst="rect">
            <a:avLst/>
          </a:prstGeom>
          <a:noFill/>
        </p:spPr>
      </p:pic>
      <p:pic>
        <p:nvPicPr>
          <p:cNvPr id="102408" name="Picture 8" descr="http://qrcoder.ru/code/?https%3A%2F%2Fakniga.org%2Fivanov-anatoliy-vechnyy-zov-kniga-1&amp;4&amp;0"/>
          <p:cNvPicPr>
            <a:picLocks noChangeAspect="1" noChangeArrowheads="1"/>
          </p:cNvPicPr>
          <p:nvPr/>
        </p:nvPicPr>
        <p:blipFill>
          <a:blip r:embed="rId6" cstate="print"/>
          <a:srcRect/>
          <a:stretch>
            <a:fillRect/>
          </a:stretch>
        </p:blipFill>
        <p:spPr bwMode="auto">
          <a:xfrm>
            <a:off x="5868144" y="5013176"/>
            <a:ext cx="864096" cy="864096"/>
          </a:xfrm>
          <a:prstGeom prst="rect">
            <a:avLst/>
          </a:prstGeom>
          <a:noFill/>
        </p:spPr>
      </p:pic>
      <p:pic>
        <p:nvPicPr>
          <p:cNvPr id="102410" name="Picture 10" descr="http://qrcoder.ru/code/?https%3A%2F%2Fwww.youtube.com%2Fwatch%3Fv%3Dd5VtpFzihCw%26list%3DPLuP2EkhwihAcmpF_wT0Jpc8ASN3G8JJb5&amp;4&amp;0"/>
          <p:cNvPicPr>
            <a:picLocks noChangeAspect="1" noChangeArrowheads="1"/>
          </p:cNvPicPr>
          <p:nvPr/>
        </p:nvPicPr>
        <p:blipFill>
          <a:blip r:embed="rId7" cstate="print"/>
          <a:srcRect/>
          <a:stretch>
            <a:fillRect/>
          </a:stretch>
        </p:blipFill>
        <p:spPr bwMode="auto">
          <a:xfrm>
            <a:off x="7452320" y="5013176"/>
            <a:ext cx="936104" cy="936104"/>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779912" y="620688"/>
            <a:ext cx="4788024" cy="3539430"/>
          </a:xfrm>
          <a:prstGeom prst="rect">
            <a:avLst/>
          </a:prstGeom>
        </p:spPr>
        <p:txBody>
          <a:bodyPr wrap="square">
            <a:spAutoFit/>
          </a:bodyPr>
          <a:lstStyle/>
          <a:p>
            <a:r>
              <a:rPr lang="ru-RU" sz="1600" dirty="0"/>
              <a:t>     Стержнем романа Василия </a:t>
            </a:r>
            <a:r>
              <a:rPr lang="ru-RU" sz="1600" dirty="0" err="1"/>
              <a:t>Гроссмана</a:t>
            </a:r>
            <a:r>
              <a:rPr lang="ru-RU" sz="1600" dirty="0"/>
              <a:t> – одной из величайших книг XX столетия, так и не увидевшей свет при жизни автора и даже в перестроечные годы изданной с определенными купюрами, – стала Сталинградская битва. </a:t>
            </a:r>
          </a:p>
          <a:p>
            <a:r>
              <a:rPr lang="ru-RU" sz="1600" dirty="0"/>
              <a:t>     Самый антивоенный роман о войне, сравнимый по размаху с толстовской эпопеей, рассказывает о природе страха, веры и ненависти, порожденных тоталитарными режимами. Ужасы Холокоста и морального падения человека, предающего и клевещущего ради своего спасения, и, одновременно, любовь и рождение новой жизни, милосердие и прощение – это жизнь, данная человеку, и судьба, которую он выбирает.</a:t>
            </a:r>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Василий Семенович </a:t>
            </a:r>
            <a:r>
              <a:rPr lang="ru-RU" sz="900" dirty="0" err="1">
                <a:solidFill>
                  <a:srgbClr val="222222"/>
                </a:solidFill>
                <a:latin typeface="Arial" pitchFamily="34" charset="0"/>
                <a:ea typeface="Calibri" pitchFamily="34" charset="0"/>
                <a:cs typeface="Arial" pitchFamily="34" charset="0"/>
              </a:rPr>
              <a:t>Гроссман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(1905-1964)</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3932312" y="773088"/>
            <a:ext cx="4788024" cy="1077218"/>
          </a:xfrm>
          <a:prstGeom prst="rect">
            <a:avLst/>
          </a:prstGeom>
        </p:spPr>
        <p:txBody>
          <a:bodyPr wrap="square">
            <a:spAutoFit/>
          </a:bodyPr>
          <a:lstStyle/>
          <a:p>
            <a:endParaRPr lang="ru-RU" sz="1600" dirty="0"/>
          </a:p>
          <a:p>
            <a:br>
              <a:rPr lang="ru-RU" sz="1600" dirty="0"/>
            </a:br>
            <a:br>
              <a:rPr lang="ru-RU" sz="1600" dirty="0"/>
            </a:br>
            <a:endParaRPr lang="ru-RU" sz="1600" dirty="0"/>
          </a:p>
        </p:txBody>
      </p:sp>
      <p:pic>
        <p:nvPicPr>
          <p:cNvPr id="103426" name="Picture 2" descr="https://knigamir.com/upload/iblock/30c/30cec315c99c746045929f02e4a6377f.jpg"/>
          <p:cNvPicPr>
            <a:picLocks noChangeAspect="1" noChangeArrowheads="1"/>
          </p:cNvPicPr>
          <p:nvPr/>
        </p:nvPicPr>
        <p:blipFill>
          <a:blip r:embed="rId3" cstate="print"/>
          <a:srcRect/>
          <a:stretch>
            <a:fillRect/>
          </a:stretch>
        </p:blipFill>
        <p:spPr bwMode="auto">
          <a:xfrm>
            <a:off x="539552" y="3717032"/>
            <a:ext cx="2016224" cy="2903363"/>
          </a:xfrm>
          <a:prstGeom prst="rect">
            <a:avLst/>
          </a:prstGeom>
          <a:noFill/>
        </p:spPr>
      </p:pic>
      <p:pic>
        <p:nvPicPr>
          <p:cNvPr id="103428" name="Picture 4" descr="http://nbmariel.ru/sites/default/files/pictures/2_grossman.jpeg"/>
          <p:cNvPicPr>
            <a:picLocks noChangeAspect="1" noChangeArrowheads="1"/>
          </p:cNvPicPr>
          <p:nvPr/>
        </p:nvPicPr>
        <p:blipFill>
          <a:blip r:embed="rId4" cstate="print"/>
          <a:srcRect/>
          <a:stretch>
            <a:fillRect/>
          </a:stretch>
        </p:blipFill>
        <p:spPr bwMode="auto">
          <a:xfrm>
            <a:off x="755576" y="260648"/>
            <a:ext cx="1787085" cy="2376264"/>
          </a:xfrm>
          <a:prstGeom prst="rect">
            <a:avLst/>
          </a:prstGeom>
          <a:noFill/>
        </p:spPr>
      </p:pic>
      <p:pic>
        <p:nvPicPr>
          <p:cNvPr id="103430" name="Picture 6" descr="http://qrcoder.ru/code/?https%3A%2F%2Fwww.litmir.me%2Fbr%2F%3Fb%3D11181%26p%3D1&amp;4&amp;0"/>
          <p:cNvPicPr>
            <a:picLocks noChangeAspect="1" noChangeArrowheads="1"/>
          </p:cNvPicPr>
          <p:nvPr/>
        </p:nvPicPr>
        <p:blipFill>
          <a:blip r:embed="rId5" cstate="print"/>
          <a:srcRect/>
          <a:stretch>
            <a:fillRect/>
          </a:stretch>
        </p:blipFill>
        <p:spPr bwMode="auto">
          <a:xfrm>
            <a:off x="4283968" y="5013176"/>
            <a:ext cx="1049660" cy="1049660"/>
          </a:xfrm>
          <a:prstGeom prst="rect">
            <a:avLst/>
          </a:prstGeom>
          <a:noFill/>
        </p:spPr>
      </p:pic>
      <p:pic>
        <p:nvPicPr>
          <p:cNvPr id="103432" name="Picture 8" descr="http://qrcoder.ru/code/?https%3A%2F%2Fakniga.org%2Fgrossman-vasiliy-zhizn-i-sudba&amp;4&amp;0"/>
          <p:cNvPicPr>
            <a:picLocks noChangeAspect="1" noChangeArrowheads="1"/>
          </p:cNvPicPr>
          <p:nvPr/>
        </p:nvPicPr>
        <p:blipFill>
          <a:blip r:embed="rId6" cstate="print"/>
          <a:srcRect/>
          <a:stretch>
            <a:fillRect/>
          </a:stretch>
        </p:blipFill>
        <p:spPr bwMode="auto">
          <a:xfrm>
            <a:off x="5868144" y="5013176"/>
            <a:ext cx="1058044" cy="1058044"/>
          </a:xfrm>
          <a:prstGeom prst="rect">
            <a:avLst/>
          </a:prstGeom>
          <a:noFill/>
        </p:spPr>
      </p:pic>
      <p:pic>
        <p:nvPicPr>
          <p:cNvPr id="103434" name="Picture 10" descr="http://qrcoder.ru/code/?https%3A%2F%2Fwww.youtube.com%2Fplaylist%3Flist%3DPLFwn5mqJn1ssCzo-SvW4jQLo9XIM1DqQ2&amp;4&amp;0"/>
          <p:cNvPicPr>
            <a:picLocks noChangeAspect="1" noChangeArrowheads="1"/>
          </p:cNvPicPr>
          <p:nvPr/>
        </p:nvPicPr>
        <p:blipFill>
          <a:blip r:embed="rId7" cstate="print"/>
          <a:srcRect/>
          <a:stretch>
            <a:fillRect/>
          </a:stretch>
        </p:blipFill>
        <p:spPr bwMode="auto">
          <a:xfrm>
            <a:off x="7596336" y="5013176"/>
            <a:ext cx="994420" cy="9944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
        <p:nvSpPr>
          <p:cNvPr id="5" name="Прямоугольник 4"/>
          <p:cNvSpPr/>
          <p:nvPr/>
        </p:nvSpPr>
        <p:spPr>
          <a:xfrm>
            <a:off x="3707904" y="6021288"/>
            <a:ext cx="1061864"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Читать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6" name="Прямоугольник 5"/>
          <p:cNvSpPr/>
          <p:nvPr/>
        </p:nvSpPr>
        <p:spPr>
          <a:xfrm>
            <a:off x="5364088" y="6021288"/>
            <a:ext cx="1277888"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Слушать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7" name="Прямоугольник 6"/>
          <p:cNvSpPr/>
          <p:nvPr/>
        </p:nvSpPr>
        <p:spPr>
          <a:xfrm>
            <a:off x="7020272" y="6021288"/>
            <a:ext cx="1205880" cy="523220"/>
          </a:xfrm>
          <a:prstGeom prst="rect">
            <a:avLst/>
          </a:prstGeom>
        </p:spPr>
        <p:txBody>
          <a:bodyPr wrap="square">
            <a:spAutoFit/>
          </a:bodyPr>
          <a:lstStyle/>
          <a:p>
            <a:pPr lvl="0" fontAlgn="base">
              <a:spcBef>
                <a:spcPct val="0"/>
              </a:spcBef>
              <a:spcAft>
                <a:spcPct val="0"/>
              </a:spcAft>
            </a:pPr>
            <a:r>
              <a:rPr lang="ru-RU" sz="1400" i="1" dirty="0">
                <a:latin typeface="Calibri" pitchFamily="34" charset="0"/>
                <a:ea typeface="Calibri" pitchFamily="34" charset="0"/>
                <a:cs typeface="Times New Roman" pitchFamily="18" charset="0"/>
              </a:rPr>
              <a:t>Смотреть</a:t>
            </a:r>
            <a:endParaRPr lang="ru-RU" sz="1400" dirty="0">
              <a:latin typeface="Arial" pitchFamily="34" charset="0"/>
              <a:cs typeface="Arial" pitchFamily="34" charset="0"/>
            </a:endParaRPr>
          </a:p>
          <a:p>
            <a:pPr lvl="0" eaLnBrk="0" fontAlgn="base" hangingPunct="0">
              <a:spcBef>
                <a:spcPct val="0"/>
              </a:spcBef>
              <a:spcAft>
                <a:spcPct val="0"/>
              </a:spcAft>
            </a:pPr>
            <a:r>
              <a:rPr lang="ru-RU" sz="1400" i="1" dirty="0">
                <a:latin typeface="Calibri" pitchFamily="34" charset="0"/>
                <a:ea typeface="Calibri" pitchFamily="34" charset="0"/>
                <a:cs typeface="Times New Roman" pitchFamily="18" charset="0"/>
              </a:rPr>
              <a:t> </a:t>
            </a:r>
            <a:r>
              <a:rPr lang="ru-RU" sz="1400" i="1" dirty="0" err="1">
                <a:latin typeface="Calibri" pitchFamily="34" charset="0"/>
                <a:ea typeface="Calibri" pitchFamily="34" charset="0"/>
                <a:cs typeface="Times New Roman" pitchFamily="18" charset="0"/>
              </a:rPr>
              <a:t>онлайн</a:t>
            </a:r>
            <a:endParaRPr lang="ru-RU" sz="1400" dirty="0">
              <a:latin typeface="Arial" pitchFamily="34" charset="0"/>
              <a:cs typeface="Arial" pitchFamily="34" charset="0"/>
            </a:endParaRPr>
          </a:p>
        </p:txBody>
      </p:sp>
      <p:sp>
        <p:nvSpPr>
          <p:cNvPr id="8" name="Прямоугольник 7"/>
          <p:cNvSpPr/>
          <p:nvPr/>
        </p:nvSpPr>
        <p:spPr>
          <a:xfrm>
            <a:off x="3275856" y="836712"/>
            <a:ext cx="5364088" cy="3323987"/>
          </a:xfrm>
          <a:prstGeom prst="rect">
            <a:avLst/>
          </a:prstGeom>
        </p:spPr>
        <p:txBody>
          <a:bodyPr wrap="square">
            <a:spAutoFit/>
          </a:bodyPr>
          <a:lstStyle/>
          <a:p>
            <a:r>
              <a:rPr lang="ru-RU" dirty="0"/>
              <a:t>          </a:t>
            </a:r>
            <a:r>
              <a:rPr lang="ru-RU" sz="1600" dirty="0"/>
              <a:t> Повесть английского писателя Джерома К. Джерома « Трое  в лодке, не считая собаки» олицетворяет классику юмористической прозы. </a:t>
            </a:r>
          </a:p>
          <a:p>
            <a:r>
              <a:rPr lang="ru-RU" sz="1600" dirty="0"/>
              <a:t>            В ней повествуется о собаке фокстерьере и трех друзьях, которые решают отправиться в путешествие по Темзе. </a:t>
            </a:r>
          </a:p>
          <a:p>
            <a:r>
              <a:rPr lang="ru-RU" sz="1600" dirty="0"/>
              <a:t>            Все герои отличаются безобидным характером и отсутствием опыта плавания на лодке. Так что их путешествие переполнено веселыми событиями и разными юмористическими ситуациями.    </a:t>
            </a:r>
          </a:p>
          <a:p>
            <a:r>
              <a:rPr lang="ru-RU" sz="1600" dirty="0"/>
              <a:t>           Бесспорно, это одна из немногих книг, которую можно перечитывать бессчетное количество раз и смеяться вновь и вновь...</a:t>
            </a:r>
          </a:p>
        </p:txBody>
      </p:sp>
      <p:pic>
        <p:nvPicPr>
          <p:cNvPr id="75778" name="Picture 2" descr="http://www.100book.ru/b1950495.jpg"/>
          <p:cNvPicPr>
            <a:picLocks noChangeAspect="1" noChangeArrowheads="1"/>
          </p:cNvPicPr>
          <p:nvPr/>
        </p:nvPicPr>
        <p:blipFill>
          <a:blip r:embed="rId3" cstate="print"/>
          <a:srcRect/>
          <a:stretch>
            <a:fillRect/>
          </a:stretch>
        </p:blipFill>
        <p:spPr bwMode="auto">
          <a:xfrm>
            <a:off x="323528" y="2996952"/>
            <a:ext cx="2334213" cy="3654071"/>
          </a:xfrm>
          <a:prstGeom prst="rect">
            <a:avLst/>
          </a:prstGeom>
          <a:noFill/>
        </p:spPr>
      </p:pic>
      <p:pic>
        <p:nvPicPr>
          <p:cNvPr id="75780" name="Picture 4" descr="https://24smi.org/public/media/resize/660x-/celebrity/2018/10/17/bz6necctgk1c-dzherom-klapka-dzherom.jpg"/>
          <p:cNvPicPr>
            <a:picLocks noChangeAspect="1" noChangeArrowheads="1"/>
          </p:cNvPicPr>
          <p:nvPr/>
        </p:nvPicPr>
        <p:blipFill>
          <a:blip r:embed="rId4" cstate="print"/>
          <a:srcRect/>
          <a:stretch>
            <a:fillRect/>
          </a:stretch>
        </p:blipFill>
        <p:spPr bwMode="auto">
          <a:xfrm>
            <a:off x="827584" y="188640"/>
            <a:ext cx="1368152" cy="1919973"/>
          </a:xfrm>
          <a:prstGeom prst="rect">
            <a:avLst/>
          </a:prstGeom>
          <a:noFill/>
        </p:spPr>
      </p:pic>
      <p:sp>
        <p:nvSpPr>
          <p:cNvPr id="11" name="Прямоугольник 10"/>
          <p:cNvSpPr/>
          <p:nvPr/>
        </p:nvSpPr>
        <p:spPr>
          <a:xfrm>
            <a:off x="827584" y="2276872"/>
            <a:ext cx="1440160" cy="507831"/>
          </a:xfrm>
          <a:prstGeom prst="rect">
            <a:avLst/>
          </a:prstGeom>
        </p:spPr>
        <p:txBody>
          <a:bodyPr wrap="square">
            <a:spAutoFit/>
          </a:bodyPr>
          <a:lstStyle/>
          <a:p>
            <a:pPr algn="ctr"/>
            <a:r>
              <a:rPr lang="ru-RU" sz="900" dirty="0"/>
              <a:t>Джером </a:t>
            </a:r>
            <a:r>
              <a:rPr lang="ru-RU" sz="900" dirty="0" err="1"/>
              <a:t>Клапка</a:t>
            </a:r>
            <a:r>
              <a:rPr lang="ru-RU" sz="900" dirty="0"/>
              <a:t> Джером</a:t>
            </a:r>
          </a:p>
          <a:p>
            <a:pPr algn="ctr"/>
            <a:r>
              <a:rPr lang="ru-RU" sz="900" dirty="0"/>
              <a:t>(1859-1927</a:t>
            </a:r>
            <a:r>
              <a:rPr lang="ru-RU" dirty="0"/>
              <a:t>)</a:t>
            </a:r>
          </a:p>
        </p:txBody>
      </p:sp>
      <p:pic>
        <p:nvPicPr>
          <p:cNvPr id="75782" name="Picture 6" descr="http://qrcoder.ru/code/?http%3A%2F%2Fonline-knigi.com%2Fpage%2F57459&amp;4&amp;0"/>
          <p:cNvPicPr>
            <a:picLocks noChangeAspect="1" noChangeArrowheads="1"/>
          </p:cNvPicPr>
          <p:nvPr/>
        </p:nvPicPr>
        <p:blipFill>
          <a:blip r:embed="rId5" cstate="print"/>
          <a:srcRect/>
          <a:stretch>
            <a:fillRect/>
          </a:stretch>
        </p:blipFill>
        <p:spPr bwMode="auto">
          <a:xfrm>
            <a:off x="3491880" y="5013176"/>
            <a:ext cx="977652" cy="977652"/>
          </a:xfrm>
          <a:prstGeom prst="rect">
            <a:avLst/>
          </a:prstGeom>
          <a:noFill/>
        </p:spPr>
      </p:pic>
      <p:pic>
        <p:nvPicPr>
          <p:cNvPr id="75784" name="Picture 8" descr="http://qrcoder.ru/code/?http%3A%2F%2Faudioknigi.club%2Fdzherom-k-dzherom-troe-v-lodke-ne-schitaya-sobaki&amp;4&amp;0"/>
          <p:cNvPicPr>
            <a:picLocks noChangeAspect="1" noChangeArrowheads="1"/>
          </p:cNvPicPr>
          <p:nvPr/>
        </p:nvPicPr>
        <p:blipFill>
          <a:blip r:embed="rId6" cstate="print"/>
          <a:srcRect/>
          <a:stretch>
            <a:fillRect/>
          </a:stretch>
        </p:blipFill>
        <p:spPr bwMode="auto">
          <a:xfrm>
            <a:off x="5220072" y="5013176"/>
            <a:ext cx="922412" cy="922412"/>
          </a:xfrm>
          <a:prstGeom prst="rect">
            <a:avLst/>
          </a:prstGeom>
          <a:noFill/>
        </p:spPr>
      </p:pic>
      <p:pic>
        <p:nvPicPr>
          <p:cNvPr id="75786" name="Picture 10" descr="http://qrcoder.ru/code/?http%3A%2F%2Fwww.youtube.com%2Fwatch%3Fv%3Dv1-lr5plK_A&amp;4&amp;0"/>
          <p:cNvPicPr>
            <a:picLocks noChangeAspect="1" noChangeArrowheads="1"/>
          </p:cNvPicPr>
          <p:nvPr/>
        </p:nvPicPr>
        <p:blipFill>
          <a:blip r:embed="rId7" cstate="print"/>
          <a:srcRect/>
          <a:stretch>
            <a:fillRect/>
          </a:stretch>
        </p:blipFill>
        <p:spPr bwMode="auto">
          <a:xfrm>
            <a:off x="6876256" y="4941168"/>
            <a:ext cx="977652" cy="977652"/>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491880" y="620688"/>
            <a:ext cx="5076056" cy="3046988"/>
          </a:xfrm>
          <a:prstGeom prst="rect">
            <a:avLst/>
          </a:prstGeom>
        </p:spPr>
        <p:txBody>
          <a:bodyPr wrap="square">
            <a:spAutoFit/>
          </a:bodyPr>
          <a:lstStyle/>
          <a:p>
            <a:r>
              <a:rPr lang="ru-RU" sz="1600" dirty="0"/>
              <a:t>     Автор цикла исторических романов «Проклятые короли» — французский писатель, публицист и общественный деятель Морис </a:t>
            </a:r>
            <a:r>
              <a:rPr lang="ru-RU" sz="1600" dirty="0" err="1"/>
              <a:t>Дрюон</a:t>
            </a:r>
            <a:endParaRPr lang="ru-RU" sz="1600" dirty="0"/>
          </a:p>
          <a:p>
            <a:r>
              <a:rPr lang="ru-RU" sz="1600" dirty="0"/>
              <a:t>никогда не позволял себе вольного обращения с фактами. </a:t>
            </a:r>
          </a:p>
          <a:p>
            <a:r>
              <a:rPr lang="ru-RU" sz="1600" dirty="0"/>
              <a:t>     Его романы отличает интригующий и захватывающий сюжет, и вместе с тем они максимально приближены к исторической правде. </a:t>
            </a:r>
          </a:p>
          <a:p>
            <a:r>
              <a:rPr lang="ru-RU" sz="1600" dirty="0"/>
              <a:t>     Согласно легенде истоки всех бед, обрушившихся на Францию, таятся в проклятии, которому Великий магистр ордена Тамплиеров подверг короля Филиппа IV Красивого, осудившего его на смерть.</a:t>
            </a:r>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Морис </a:t>
            </a:r>
            <a:r>
              <a:rPr lang="ru-RU" sz="900" dirty="0" err="1">
                <a:solidFill>
                  <a:srgbClr val="222222"/>
                </a:solidFill>
                <a:latin typeface="Arial" pitchFamily="34" charset="0"/>
                <a:ea typeface="Calibri" pitchFamily="34" charset="0"/>
                <a:cs typeface="Arial" pitchFamily="34" charset="0"/>
              </a:rPr>
              <a:t>Дрюон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(1918-2009)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3932312" y="773088"/>
            <a:ext cx="4788024" cy="1077218"/>
          </a:xfrm>
          <a:prstGeom prst="rect">
            <a:avLst/>
          </a:prstGeom>
        </p:spPr>
        <p:txBody>
          <a:bodyPr wrap="square">
            <a:spAutoFit/>
          </a:bodyPr>
          <a:lstStyle/>
          <a:p>
            <a:endParaRPr lang="ru-RU" sz="1600" dirty="0"/>
          </a:p>
          <a:p>
            <a:br>
              <a:rPr lang="ru-RU" sz="1600" dirty="0"/>
            </a:br>
            <a:br>
              <a:rPr lang="ru-RU" sz="1600" dirty="0"/>
            </a:br>
            <a:endParaRPr lang="ru-RU" sz="1600" dirty="0"/>
          </a:p>
        </p:txBody>
      </p:sp>
      <p:pic>
        <p:nvPicPr>
          <p:cNvPr id="104450" name="Picture 2" descr="http://www.littime.ru/upload/iblock/bb2/1423579413.jpg"/>
          <p:cNvPicPr>
            <a:picLocks noChangeAspect="1" noChangeArrowheads="1"/>
          </p:cNvPicPr>
          <p:nvPr/>
        </p:nvPicPr>
        <p:blipFill>
          <a:blip r:embed="rId3" cstate="print"/>
          <a:srcRect/>
          <a:stretch>
            <a:fillRect/>
          </a:stretch>
        </p:blipFill>
        <p:spPr bwMode="auto">
          <a:xfrm>
            <a:off x="683568" y="260648"/>
            <a:ext cx="1838340" cy="2376264"/>
          </a:xfrm>
          <a:prstGeom prst="rect">
            <a:avLst/>
          </a:prstGeom>
          <a:noFill/>
        </p:spPr>
      </p:pic>
      <p:pic>
        <p:nvPicPr>
          <p:cNvPr id="104452" name="Picture 4" descr="http://static2.ozone.ru/multimedia/1011432760.jpg"/>
          <p:cNvPicPr>
            <a:picLocks noChangeAspect="1" noChangeArrowheads="1"/>
          </p:cNvPicPr>
          <p:nvPr/>
        </p:nvPicPr>
        <p:blipFill>
          <a:blip r:embed="rId4" cstate="print"/>
          <a:srcRect/>
          <a:stretch>
            <a:fillRect/>
          </a:stretch>
        </p:blipFill>
        <p:spPr bwMode="auto">
          <a:xfrm>
            <a:off x="323528" y="3861048"/>
            <a:ext cx="2736304" cy="2767938"/>
          </a:xfrm>
          <a:prstGeom prst="rect">
            <a:avLst/>
          </a:prstGeom>
          <a:noFill/>
        </p:spPr>
      </p:pic>
      <p:pic>
        <p:nvPicPr>
          <p:cNvPr id="104454" name="Picture 6" descr="http://qrcoder.ru/code/?https%3A%2F%2Fwww.litmir.me%2Fbr%2F%3Fb%3D74687%26p%3D1&amp;4&amp;0"/>
          <p:cNvPicPr>
            <a:picLocks noChangeAspect="1" noChangeArrowheads="1"/>
          </p:cNvPicPr>
          <p:nvPr/>
        </p:nvPicPr>
        <p:blipFill>
          <a:blip r:embed="rId5" cstate="print"/>
          <a:srcRect/>
          <a:stretch>
            <a:fillRect/>
          </a:stretch>
        </p:blipFill>
        <p:spPr bwMode="auto">
          <a:xfrm>
            <a:off x="4283968" y="5013176"/>
            <a:ext cx="833636" cy="833636"/>
          </a:xfrm>
          <a:prstGeom prst="rect">
            <a:avLst/>
          </a:prstGeom>
          <a:noFill/>
        </p:spPr>
      </p:pic>
      <p:pic>
        <p:nvPicPr>
          <p:cNvPr id="104456" name="Picture 8" descr="http://qrcoder.ru/code/?https%3A%2F%2Fwww.youtube.com%2Fwatch%3Fv%3DgtpIUd3Ml5M&amp;4&amp;0"/>
          <p:cNvPicPr>
            <a:picLocks noChangeAspect="1" noChangeArrowheads="1"/>
          </p:cNvPicPr>
          <p:nvPr/>
        </p:nvPicPr>
        <p:blipFill>
          <a:blip r:embed="rId6" cstate="print"/>
          <a:srcRect/>
          <a:stretch>
            <a:fillRect/>
          </a:stretch>
        </p:blipFill>
        <p:spPr bwMode="auto">
          <a:xfrm>
            <a:off x="5796136" y="5013176"/>
            <a:ext cx="864096" cy="864096"/>
          </a:xfrm>
          <a:prstGeom prst="rect">
            <a:avLst/>
          </a:prstGeom>
          <a:noFill/>
        </p:spPr>
      </p:pic>
      <p:pic>
        <p:nvPicPr>
          <p:cNvPr id="104458" name="Picture 10" descr="http://qrcoder.ru/code/?http%3A%2F%2Fseasonvar.ru%2Fserial-6792-Proklyatye_koroli_2005.html&amp;4&amp;0"/>
          <p:cNvPicPr>
            <a:picLocks noChangeAspect="1" noChangeArrowheads="1"/>
          </p:cNvPicPr>
          <p:nvPr/>
        </p:nvPicPr>
        <p:blipFill>
          <a:blip r:embed="rId7" cstate="print"/>
          <a:srcRect/>
          <a:stretch>
            <a:fillRect/>
          </a:stretch>
        </p:blipFill>
        <p:spPr bwMode="auto">
          <a:xfrm>
            <a:off x="7452320" y="5013176"/>
            <a:ext cx="936104" cy="936104"/>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6" name="Прямоугольник 5"/>
          <p:cNvSpPr/>
          <p:nvPr/>
        </p:nvSpPr>
        <p:spPr>
          <a:xfrm>
            <a:off x="3491880" y="620688"/>
            <a:ext cx="5076056" cy="3046988"/>
          </a:xfrm>
          <a:prstGeom prst="rect">
            <a:avLst/>
          </a:prstGeom>
        </p:spPr>
        <p:txBody>
          <a:bodyPr wrap="square">
            <a:spAutoFit/>
          </a:bodyPr>
          <a:lstStyle/>
          <a:p>
            <a:r>
              <a:rPr lang="ru-RU" sz="1600" dirty="0"/>
              <a:t>     Автор цикла исторических романов «Проклятые короли» — французский писатель, публицист и общественный деятель Морис </a:t>
            </a:r>
            <a:r>
              <a:rPr lang="ru-RU" sz="1600" dirty="0" err="1"/>
              <a:t>Дрюон</a:t>
            </a:r>
            <a:endParaRPr lang="ru-RU" sz="1600" dirty="0"/>
          </a:p>
          <a:p>
            <a:r>
              <a:rPr lang="ru-RU" sz="1600" dirty="0"/>
              <a:t>никогда не позволял себе вольного обращения с фактами. </a:t>
            </a:r>
          </a:p>
          <a:p>
            <a:r>
              <a:rPr lang="ru-RU" sz="1600" dirty="0"/>
              <a:t>     Его романы отличает интригующий и захватывающий сюжет, и вместе с тем они максимально приближены к исторической правде. </a:t>
            </a:r>
          </a:p>
          <a:p>
            <a:r>
              <a:rPr lang="ru-RU" sz="1600" dirty="0"/>
              <a:t>     Согласно легенде истоки всех бед, обрушившихся на Францию, таятся в проклятии, которому Великий магистр ордена Тамплиеров подверг короля Филиппа IV Красивого, осудившего его на смерть.</a:t>
            </a:r>
          </a:p>
        </p:txBody>
      </p:sp>
      <p:sp>
        <p:nvSpPr>
          <p:cNvPr id="1031" name="Rectangle 7"/>
          <p:cNvSpPr>
            <a:spLocks noChangeArrowheads="1"/>
          </p:cNvSpPr>
          <p:nvPr/>
        </p:nvSpPr>
        <p:spPr bwMode="auto">
          <a:xfrm>
            <a:off x="4499992" y="6010835"/>
            <a:ext cx="104360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Читать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5940152" y="6010835"/>
            <a:ext cx="1259632"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Слушать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7596336" y="6010835"/>
            <a:ext cx="133164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Смотреть</a:t>
            </a:r>
            <a:endParaRPr kumimoji="0" lang="ru-RU"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1"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r>
              <a:rPr kumimoji="0" lang="ru-RU" sz="1400" b="0" i="1" u="none" strike="noStrike" cap="none" normalizeH="0" baseline="0" dirty="0" err="1">
                <a:ln>
                  <a:noFill/>
                </a:ln>
                <a:solidFill>
                  <a:schemeClr val="tx1"/>
                </a:solidFill>
                <a:effectLst/>
                <a:latin typeface="Calibri" pitchFamily="34" charset="0"/>
                <a:ea typeface="Calibri" pitchFamily="34" charset="0"/>
                <a:cs typeface="Times New Roman" pitchFamily="18" charset="0"/>
              </a:rPr>
              <a:t>онлайн</a:t>
            </a:r>
            <a:endParaRPr kumimoji="0" 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467544" y="2780928"/>
            <a:ext cx="20162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900" dirty="0">
                <a:solidFill>
                  <a:srgbClr val="222222"/>
                </a:solidFill>
                <a:latin typeface="Arial" pitchFamily="34" charset="0"/>
                <a:ea typeface="Calibri" pitchFamily="34" charset="0"/>
                <a:cs typeface="Arial" pitchFamily="34" charset="0"/>
              </a:rPr>
              <a:t>Морис </a:t>
            </a:r>
            <a:r>
              <a:rPr lang="ru-RU" sz="900" dirty="0" err="1">
                <a:solidFill>
                  <a:srgbClr val="222222"/>
                </a:solidFill>
                <a:latin typeface="Arial" pitchFamily="34" charset="0"/>
                <a:ea typeface="Calibri" pitchFamily="34" charset="0"/>
                <a:cs typeface="Arial" pitchFamily="34" charset="0"/>
              </a:rPr>
              <a:t>Дрюон</a:t>
            </a:r>
            <a:endParaRPr kumimoji="0" lang="ru-RU" sz="800" b="0" i="0" u="none" strike="noStrike" cap="none" normalizeH="0" baseline="0" dirty="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900" b="0" i="0" u="none" strike="noStrike" cap="none" normalizeH="0" baseline="0" dirty="0">
                <a:ln>
                  <a:noFill/>
                </a:ln>
                <a:solidFill>
                  <a:srgbClr val="222222"/>
                </a:solidFill>
                <a:effectLst/>
                <a:latin typeface="Arial" pitchFamily="34" charset="0"/>
                <a:ea typeface="Calibri" pitchFamily="34" charset="0"/>
                <a:cs typeface="Arial" pitchFamily="34" charset="0"/>
              </a:rPr>
              <a:t>(1918-2009)</a:t>
            </a:r>
            <a:endParaRPr kumimoji="0" 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3932312" y="773088"/>
            <a:ext cx="4788024" cy="1077218"/>
          </a:xfrm>
          <a:prstGeom prst="rect">
            <a:avLst/>
          </a:prstGeom>
        </p:spPr>
        <p:txBody>
          <a:bodyPr wrap="square">
            <a:spAutoFit/>
          </a:bodyPr>
          <a:lstStyle/>
          <a:p>
            <a:endParaRPr lang="ru-RU" sz="1600" dirty="0"/>
          </a:p>
          <a:p>
            <a:br>
              <a:rPr lang="ru-RU" sz="1600" dirty="0"/>
            </a:br>
            <a:br>
              <a:rPr lang="ru-RU" sz="1600" dirty="0"/>
            </a:br>
            <a:endParaRPr lang="ru-RU" sz="1600" dirty="0"/>
          </a:p>
        </p:txBody>
      </p:sp>
      <p:pic>
        <p:nvPicPr>
          <p:cNvPr id="104450" name="Picture 2" descr="http://www.littime.ru/upload/iblock/bb2/1423579413.jpg"/>
          <p:cNvPicPr>
            <a:picLocks noChangeAspect="1" noChangeArrowheads="1"/>
          </p:cNvPicPr>
          <p:nvPr/>
        </p:nvPicPr>
        <p:blipFill>
          <a:blip r:embed="rId3" cstate="print"/>
          <a:srcRect/>
          <a:stretch>
            <a:fillRect/>
          </a:stretch>
        </p:blipFill>
        <p:spPr bwMode="auto">
          <a:xfrm>
            <a:off x="683568" y="260648"/>
            <a:ext cx="1838340" cy="2376264"/>
          </a:xfrm>
          <a:prstGeom prst="rect">
            <a:avLst/>
          </a:prstGeom>
          <a:noFill/>
        </p:spPr>
      </p:pic>
      <p:pic>
        <p:nvPicPr>
          <p:cNvPr id="104452" name="Picture 4" descr="http://static2.ozone.ru/multimedia/1011432760.jpg"/>
          <p:cNvPicPr>
            <a:picLocks noChangeAspect="1" noChangeArrowheads="1"/>
          </p:cNvPicPr>
          <p:nvPr/>
        </p:nvPicPr>
        <p:blipFill>
          <a:blip r:embed="rId4" cstate="print"/>
          <a:srcRect/>
          <a:stretch>
            <a:fillRect/>
          </a:stretch>
        </p:blipFill>
        <p:spPr bwMode="auto">
          <a:xfrm>
            <a:off x="323528" y="3861048"/>
            <a:ext cx="2736304" cy="2767938"/>
          </a:xfrm>
          <a:prstGeom prst="rect">
            <a:avLst/>
          </a:prstGeom>
          <a:noFill/>
        </p:spPr>
      </p:pic>
      <p:pic>
        <p:nvPicPr>
          <p:cNvPr id="104454" name="Picture 6" descr="http://qrcoder.ru/code/?https%3A%2F%2Fwww.litmir.me%2Fbr%2F%3Fb%3D74687%26p%3D1&amp;4&amp;0"/>
          <p:cNvPicPr>
            <a:picLocks noChangeAspect="1" noChangeArrowheads="1"/>
          </p:cNvPicPr>
          <p:nvPr/>
        </p:nvPicPr>
        <p:blipFill>
          <a:blip r:embed="rId5" cstate="print"/>
          <a:srcRect/>
          <a:stretch>
            <a:fillRect/>
          </a:stretch>
        </p:blipFill>
        <p:spPr bwMode="auto">
          <a:xfrm>
            <a:off x="4283968" y="5013176"/>
            <a:ext cx="833636" cy="833636"/>
          </a:xfrm>
          <a:prstGeom prst="rect">
            <a:avLst/>
          </a:prstGeom>
          <a:noFill/>
        </p:spPr>
      </p:pic>
      <p:pic>
        <p:nvPicPr>
          <p:cNvPr id="104456" name="Picture 8" descr="http://qrcoder.ru/code/?https%3A%2F%2Fwww.youtube.com%2Fwatch%3Fv%3DgtpIUd3Ml5M&amp;4&amp;0"/>
          <p:cNvPicPr>
            <a:picLocks noChangeAspect="1" noChangeArrowheads="1"/>
          </p:cNvPicPr>
          <p:nvPr/>
        </p:nvPicPr>
        <p:blipFill>
          <a:blip r:embed="rId6" cstate="print"/>
          <a:srcRect/>
          <a:stretch>
            <a:fillRect/>
          </a:stretch>
        </p:blipFill>
        <p:spPr bwMode="auto">
          <a:xfrm>
            <a:off x="5796136" y="5013176"/>
            <a:ext cx="864096" cy="864096"/>
          </a:xfrm>
          <a:prstGeom prst="rect">
            <a:avLst/>
          </a:prstGeom>
          <a:noFill/>
        </p:spPr>
      </p:pic>
      <p:pic>
        <p:nvPicPr>
          <p:cNvPr id="104458" name="Picture 10" descr="http://qrcoder.ru/code/?http%3A%2F%2Fseasonvar.ru%2Fserial-6792-Proklyatye_koroli_2005.html&amp;4&amp;0"/>
          <p:cNvPicPr>
            <a:picLocks noChangeAspect="1" noChangeArrowheads="1"/>
          </p:cNvPicPr>
          <p:nvPr/>
        </p:nvPicPr>
        <p:blipFill>
          <a:blip r:embed="rId7" cstate="print"/>
          <a:srcRect/>
          <a:stretch>
            <a:fillRect/>
          </a:stretch>
        </p:blipFill>
        <p:spPr bwMode="auto">
          <a:xfrm>
            <a:off x="7452320" y="5013176"/>
            <a:ext cx="936104" cy="936104"/>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Изящная">
  <a:themeElements>
    <a:clrScheme name="Изящная">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Изящная">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TotalTime>
  <Words>3985</Words>
  <Application>Microsoft Office PowerPoint</Application>
  <PresentationFormat>Экран (4:3)</PresentationFormat>
  <Paragraphs>965</Paragraphs>
  <Slides>91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91</vt:i4>
      </vt:variant>
    </vt:vector>
  </HeadingPairs>
  <TitlesOfParts>
    <vt:vector size="92" baseType="lpstr">
      <vt:lpstr>Изящная</vt:lpstr>
      <vt:lpstr>Презентация PowerPoint</vt:lpstr>
      <vt:lpstr>Презентация PowerPoint</vt:lpstr>
      <vt:lpstr>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дом</dc:creator>
  <cp:lastModifiedBy>Неизвестный пользователь</cp:lastModifiedBy>
  <cp:revision>4</cp:revision>
  <dcterms:modified xsi:type="dcterms:W3CDTF">2020-11-24T06:41:12Z</dcterms:modified>
</cp:coreProperties>
</file>